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85" r:id="rId8"/>
    <p:sldId id="264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84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Gill Sans" panose="020B0502020104020203" pitchFamily="34" charset="-79"/>
      <p:regular r:id="rId26"/>
      <p:bold r:id="rId27"/>
    </p:embeddedFont>
    <p:embeddedFont>
      <p:font typeface="Gill Sans MT" panose="020B0502020104020203" pitchFamily="34" charset="77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2" roundtripDataSignature="AMtx7mimD48NsGC0adurClB7VZNGbVbBO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05529DD-1F0B-488D-876C-DA69D76D3751}">
  <a:tblStyle styleId="{805529DD-1F0B-488D-876C-DA69D76D3751}" styleName="Table_0">
    <a:wholeTbl>
      <a:tcTxStyle b="off" i="off">
        <a:font>
          <a:latin typeface="Gill Sans MT"/>
          <a:ea typeface="Gill Sans MT"/>
          <a:cs typeface="Gill Sans MT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5859"/>
  </p:normalViewPr>
  <p:slideViewPr>
    <p:cSldViewPr snapToGrid="0">
      <p:cViewPr varScale="1">
        <p:scale>
          <a:sx n="103" d="100"/>
          <a:sy n="103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42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43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3" name="Google Shape;82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24" name="Google Shape;824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s-MX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3" name="Google Shape;903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904" name="Google Shape;904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7" name="Google Shape;937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938" name="Google Shape;938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s-MX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37" name="Google Shape;33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57078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6" name="Google Shape;38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VA A HABER LISTA DE PRODUCTOS PROPIOS?</a:t>
            </a:r>
            <a:endParaRPr/>
          </a:p>
        </p:txBody>
      </p:sp>
      <p:sp>
        <p:nvSpPr>
          <p:cNvPr id="387" name="Google Shape;38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jpg"/><Relationship Id="rId7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 ESP">
  <p:cSld name="Diapositiva de título ESP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1" descr="Torres Kio, Madrid"/>
          <p:cNvPicPr preferRelativeResize="0"/>
          <p:nvPr/>
        </p:nvPicPr>
        <p:blipFill rotWithShape="1">
          <a:blip r:embed="rId2">
            <a:alphaModFix amt="50000"/>
          </a:blip>
          <a:srcRect t="12752" b="28963"/>
          <a:stretch/>
        </p:blipFill>
        <p:spPr>
          <a:xfrm>
            <a:off x="-32194" y="3150911"/>
            <a:ext cx="12246792" cy="370708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1"/>
          <p:cNvSpPr/>
          <p:nvPr/>
        </p:nvSpPr>
        <p:spPr>
          <a:xfrm>
            <a:off x="-32195" y="3139360"/>
            <a:ext cx="12264233" cy="472994"/>
          </a:xfrm>
          <a:prstGeom prst="rect">
            <a:avLst/>
          </a:prstGeom>
          <a:gradFill>
            <a:gsLst>
              <a:gs pos="0">
                <a:srgbClr val="5C5896">
                  <a:alpha val="84705"/>
                </a:srgbClr>
              </a:gs>
              <a:gs pos="21000">
                <a:srgbClr val="5C5896">
                  <a:alpha val="84705"/>
                </a:srgbClr>
              </a:gs>
              <a:gs pos="52000">
                <a:srgbClr val="0492BA">
                  <a:alpha val="84705"/>
                </a:srgbClr>
              </a:gs>
              <a:gs pos="80000">
                <a:srgbClr val="47B2AA">
                  <a:alpha val="84705"/>
                </a:srgbClr>
              </a:gs>
              <a:gs pos="100000">
                <a:srgbClr val="47B2AA">
                  <a:alpha val="84705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Gill Sans"/>
              <a:buNone/>
            </a:pPr>
            <a:endParaRPr sz="1000" b="0" i="0" u="none" strike="noStrike" cap="none">
              <a:solidFill>
                <a:srgbClr val="FEFC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" name="Google Shape;16;p31"/>
          <p:cNvSpPr txBox="1">
            <a:spLocks noGrp="1"/>
          </p:cNvSpPr>
          <p:nvPr>
            <p:ph type="ctrTitle"/>
          </p:nvPr>
        </p:nvSpPr>
        <p:spPr>
          <a:xfrm>
            <a:off x="117762" y="1847434"/>
            <a:ext cx="11956474" cy="984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Twentieth Century"/>
              <a:buNone/>
              <a:defRPr sz="5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" name="Google Shape;17;p31"/>
          <p:cNvGrpSpPr/>
          <p:nvPr/>
        </p:nvGrpSpPr>
        <p:grpSpPr>
          <a:xfrm>
            <a:off x="-24549" y="3126109"/>
            <a:ext cx="12204275" cy="487531"/>
            <a:chOff x="0" y="2616003"/>
            <a:chExt cx="12198137" cy="487531"/>
          </a:xfrm>
        </p:grpSpPr>
        <p:sp>
          <p:nvSpPr>
            <p:cNvPr id="18" name="Google Shape;18;p31"/>
            <p:cNvSpPr/>
            <p:nvPr/>
          </p:nvSpPr>
          <p:spPr>
            <a:xfrm>
              <a:off x="4052203" y="2616003"/>
              <a:ext cx="4064400" cy="486691"/>
            </a:xfrm>
            <a:prstGeom prst="rect">
              <a:avLst/>
            </a:prstGeom>
            <a:solidFill>
              <a:schemeClr val="accent3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800" b="0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TECNOLOGÍA</a:t>
              </a:r>
              <a:endParaRPr/>
            </a:p>
          </p:txBody>
        </p:sp>
        <p:sp>
          <p:nvSpPr>
            <p:cNvPr id="19" name="Google Shape;19;p31"/>
            <p:cNvSpPr/>
            <p:nvPr/>
          </p:nvSpPr>
          <p:spPr>
            <a:xfrm>
              <a:off x="0" y="2616843"/>
              <a:ext cx="4064399" cy="486691"/>
            </a:xfrm>
            <a:prstGeom prst="rect">
              <a:avLst/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800" b="0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CONSULTORÍA</a:t>
              </a:r>
              <a:endParaRPr/>
            </a:p>
          </p:txBody>
        </p:sp>
        <p:sp>
          <p:nvSpPr>
            <p:cNvPr id="20" name="Google Shape;20;p31"/>
            <p:cNvSpPr/>
            <p:nvPr/>
          </p:nvSpPr>
          <p:spPr>
            <a:xfrm>
              <a:off x="8115035" y="2616843"/>
              <a:ext cx="4083102" cy="48669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800" b="0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INNOVACIÓN</a:t>
              </a:r>
              <a:endParaRPr/>
            </a:p>
          </p:txBody>
        </p:sp>
      </p:grpSp>
      <p:pic>
        <p:nvPicPr>
          <p:cNvPr id="21" name="Google Shape;2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9152285" y="3803332"/>
            <a:ext cx="2014202" cy="4145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9488849" y="-1100732"/>
            <a:ext cx="1656503" cy="3794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0308" y="-22520"/>
            <a:ext cx="4114707" cy="1647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2195" y="4868883"/>
            <a:ext cx="4137466" cy="2014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19857" y="0"/>
            <a:ext cx="4552285" cy="1696442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31"/>
          <p:cNvSpPr txBox="1">
            <a:spLocks noGrp="1"/>
          </p:cNvSpPr>
          <p:nvPr>
            <p:ph type="subTitle" idx="1"/>
          </p:nvPr>
        </p:nvSpPr>
        <p:spPr>
          <a:xfrm>
            <a:off x="4136519" y="3653486"/>
            <a:ext cx="4044499" cy="486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7" name="Google Shape;27;p31"/>
          <p:cNvSpPr/>
          <p:nvPr/>
        </p:nvSpPr>
        <p:spPr>
          <a:xfrm>
            <a:off x="3459614" y="6396394"/>
            <a:ext cx="5280613" cy="486691"/>
          </a:xfrm>
          <a:prstGeom prst="rect">
            <a:avLst/>
          </a:prstGeom>
          <a:solidFill>
            <a:schemeClr val="accent3">
              <a:alpha val="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www.genuinesolutionsiberia.com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Divisor Morado Sub">
  <p:cSld name="Título Divisor Morado Sub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40" descr="Torres Kio, Madrid"/>
          <p:cNvPicPr preferRelativeResize="0"/>
          <p:nvPr/>
        </p:nvPicPr>
        <p:blipFill rotWithShape="1">
          <a:blip r:embed="rId2">
            <a:alphaModFix amt="50000"/>
          </a:blip>
          <a:srcRect t="12752" b="28963"/>
          <a:stretch/>
        </p:blipFill>
        <p:spPr>
          <a:xfrm>
            <a:off x="0" y="-1"/>
            <a:ext cx="12192000" cy="6354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40"/>
          <p:cNvPicPr preferRelativeResize="0"/>
          <p:nvPr/>
        </p:nvPicPr>
        <p:blipFill rotWithShape="1">
          <a:blip r:embed="rId3">
            <a:alphaModFix amt="50000"/>
          </a:blip>
          <a:srcRect l="4428" t="15975" r="8955" b="31400"/>
          <a:stretch/>
        </p:blipFill>
        <p:spPr>
          <a:xfrm>
            <a:off x="-4" y="0"/>
            <a:ext cx="12192000" cy="635476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40"/>
          <p:cNvSpPr/>
          <p:nvPr/>
        </p:nvSpPr>
        <p:spPr>
          <a:xfrm>
            <a:off x="0" y="6354762"/>
            <a:ext cx="12192000" cy="5032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1" name="Google Shape;111;p40"/>
          <p:cNvSpPr/>
          <p:nvPr/>
        </p:nvSpPr>
        <p:spPr>
          <a:xfrm>
            <a:off x="0" y="6354762"/>
            <a:ext cx="12192000" cy="5032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2" name="Google Shape;112;p40"/>
          <p:cNvSpPr/>
          <p:nvPr/>
        </p:nvSpPr>
        <p:spPr>
          <a:xfrm rot="5400000">
            <a:off x="4800956" y="242145"/>
            <a:ext cx="960070" cy="1056198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227797" dist="55434" dir="5100000" algn="tl" rotWithShape="0">
              <a:srgbClr val="000000">
                <a:alpha val="5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u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3" name="Google Shape;113;p40"/>
          <p:cNvSpPr txBox="1">
            <a:spLocks noGrp="1"/>
          </p:cNvSpPr>
          <p:nvPr>
            <p:ph type="body" idx="1"/>
          </p:nvPr>
        </p:nvSpPr>
        <p:spPr>
          <a:xfrm>
            <a:off x="-1" y="5055557"/>
            <a:ext cx="10086109" cy="947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u="none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40"/>
          <p:cNvSpPr/>
          <p:nvPr/>
        </p:nvSpPr>
        <p:spPr>
          <a:xfrm rot="5400000">
            <a:off x="5266249" y="-1461769"/>
            <a:ext cx="1109578" cy="1164207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227797" dist="55434" dir="5100000" algn="tl" rotWithShape="0">
              <a:srgbClr val="000000">
                <a:alpha val="5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u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5" name="Google Shape;115;p40"/>
          <p:cNvSpPr txBox="1">
            <a:spLocks noGrp="1"/>
          </p:cNvSpPr>
          <p:nvPr>
            <p:ph type="title"/>
          </p:nvPr>
        </p:nvSpPr>
        <p:spPr>
          <a:xfrm>
            <a:off x="26304" y="3812553"/>
            <a:ext cx="11032442" cy="110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wentieth Century"/>
              <a:buNone/>
              <a:defRPr sz="4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40"/>
          <p:cNvSpPr txBox="1">
            <a:spLocks noGrp="1"/>
          </p:cNvSpPr>
          <p:nvPr>
            <p:ph type="sldNum" idx="12"/>
          </p:nvPr>
        </p:nvSpPr>
        <p:spPr>
          <a:xfrm>
            <a:off x="11058746" y="6423818"/>
            <a:ext cx="1080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117" name="Google Shape;117;p40"/>
          <p:cNvPicPr preferRelativeResize="0"/>
          <p:nvPr/>
        </p:nvPicPr>
        <p:blipFill rotWithShape="1">
          <a:blip r:embed="rId4">
            <a:alphaModFix/>
          </a:blip>
          <a:srcRect t="11368" r="68376" b="19542"/>
          <a:stretch/>
        </p:blipFill>
        <p:spPr>
          <a:xfrm>
            <a:off x="11225421" y="144412"/>
            <a:ext cx="814940" cy="799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Divisor Verde">
  <p:cSld name="Título Divisor Verd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41" descr="Torres Kio, Madrid"/>
          <p:cNvPicPr preferRelativeResize="0"/>
          <p:nvPr/>
        </p:nvPicPr>
        <p:blipFill rotWithShape="1">
          <a:blip r:embed="rId2">
            <a:alphaModFix amt="50000"/>
          </a:blip>
          <a:srcRect t="12752" b="28963"/>
          <a:stretch/>
        </p:blipFill>
        <p:spPr>
          <a:xfrm>
            <a:off x="0" y="-1"/>
            <a:ext cx="12192000" cy="6354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41"/>
          <p:cNvPicPr preferRelativeResize="0"/>
          <p:nvPr/>
        </p:nvPicPr>
        <p:blipFill rotWithShape="1">
          <a:blip r:embed="rId3">
            <a:alphaModFix amt="50000"/>
          </a:blip>
          <a:srcRect l="4428" t="15975" r="8955" b="31400"/>
          <a:stretch/>
        </p:blipFill>
        <p:spPr>
          <a:xfrm>
            <a:off x="0" y="0"/>
            <a:ext cx="12192000" cy="635476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41"/>
          <p:cNvSpPr/>
          <p:nvPr/>
        </p:nvSpPr>
        <p:spPr>
          <a:xfrm>
            <a:off x="0" y="6354762"/>
            <a:ext cx="12192000" cy="5032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2" name="Google Shape;122;p41"/>
          <p:cNvSpPr/>
          <p:nvPr/>
        </p:nvSpPr>
        <p:spPr>
          <a:xfrm rot="5400000">
            <a:off x="5266250" y="-1453700"/>
            <a:ext cx="1109578" cy="1164207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227797" dist="55434" dir="5100000" algn="tl" rotWithShape="0">
              <a:srgbClr val="000000">
                <a:alpha val="5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3" name="Google Shape;123;p41"/>
          <p:cNvSpPr txBox="1">
            <a:spLocks noGrp="1"/>
          </p:cNvSpPr>
          <p:nvPr>
            <p:ph type="title"/>
          </p:nvPr>
        </p:nvSpPr>
        <p:spPr>
          <a:xfrm>
            <a:off x="0" y="3812550"/>
            <a:ext cx="11058746" cy="1109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wentieth Century"/>
              <a:buNone/>
              <a:defRPr sz="4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41"/>
          <p:cNvSpPr txBox="1">
            <a:spLocks noGrp="1"/>
          </p:cNvSpPr>
          <p:nvPr>
            <p:ph type="sldNum" idx="12"/>
          </p:nvPr>
        </p:nvSpPr>
        <p:spPr>
          <a:xfrm>
            <a:off x="11058746" y="6423818"/>
            <a:ext cx="1080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125" name="Google Shape;125;p41"/>
          <p:cNvPicPr preferRelativeResize="0"/>
          <p:nvPr/>
        </p:nvPicPr>
        <p:blipFill rotWithShape="1">
          <a:blip r:embed="rId4">
            <a:alphaModFix/>
          </a:blip>
          <a:srcRect t="11368" r="68376" b="19542"/>
          <a:stretch/>
        </p:blipFill>
        <p:spPr>
          <a:xfrm>
            <a:off x="11225421" y="144412"/>
            <a:ext cx="814940" cy="799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Divisor Verde Sub">
  <p:cSld name="Título Divisor Verde Sub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42" descr="Torres Kio, Madrid"/>
          <p:cNvPicPr preferRelativeResize="0"/>
          <p:nvPr/>
        </p:nvPicPr>
        <p:blipFill rotWithShape="1">
          <a:blip r:embed="rId2">
            <a:alphaModFix amt="50000"/>
          </a:blip>
          <a:srcRect t="12752" b="28963"/>
          <a:stretch/>
        </p:blipFill>
        <p:spPr>
          <a:xfrm>
            <a:off x="0" y="-1"/>
            <a:ext cx="12192000" cy="6354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42"/>
          <p:cNvPicPr preferRelativeResize="0"/>
          <p:nvPr/>
        </p:nvPicPr>
        <p:blipFill rotWithShape="1">
          <a:blip r:embed="rId3">
            <a:alphaModFix amt="50000"/>
          </a:blip>
          <a:srcRect l="4428" t="15975" r="8955" b="31400"/>
          <a:stretch/>
        </p:blipFill>
        <p:spPr>
          <a:xfrm>
            <a:off x="0" y="0"/>
            <a:ext cx="12192000" cy="635476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42"/>
          <p:cNvSpPr/>
          <p:nvPr/>
        </p:nvSpPr>
        <p:spPr>
          <a:xfrm rot="5400000">
            <a:off x="4742766" y="332864"/>
            <a:ext cx="947616" cy="1043316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227797" dist="55434" dir="5100000" algn="tl" rotWithShape="0">
              <a:srgbClr val="000000">
                <a:alpha val="5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0" name="Google Shape;130;p42"/>
          <p:cNvSpPr/>
          <p:nvPr/>
        </p:nvSpPr>
        <p:spPr>
          <a:xfrm>
            <a:off x="0" y="6354762"/>
            <a:ext cx="12192000" cy="5032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1" name="Google Shape;131;p42"/>
          <p:cNvSpPr/>
          <p:nvPr/>
        </p:nvSpPr>
        <p:spPr>
          <a:xfrm rot="5400000">
            <a:off x="5266245" y="-1485666"/>
            <a:ext cx="1109578" cy="1164207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227797" dist="55434" dir="5100000" algn="tl" rotWithShape="0">
              <a:srgbClr val="000000">
                <a:alpha val="5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2" name="Google Shape;132;p42"/>
          <p:cNvSpPr txBox="1">
            <a:spLocks noGrp="1"/>
          </p:cNvSpPr>
          <p:nvPr>
            <p:ph type="title"/>
          </p:nvPr>
        </p:nvSpPr>
        <p:spPr>
          <a:xfrm>
            <a:off x="-4" y="3804759"/>
            <a:ext cx="11058750" cy="1092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wentieth Century"/>
              <a:buNone/>
              <a:defRPr sz="4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42"/>
          <p:cNvSpPr txBox="1">
            <a:spLocks noGrp="1"/>
          </p:cNvSpPr>
          <p:nvPr>
            <p:ph type="body" idx="1"/>
          </p:nvPr>
        </p:nvSpPr>
        <p:spPr>
          <a:xfrm>
            <a:off x="-5" y="5068070"/>
            <a:ext cx="9923493" cy="931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u="none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42"/>
          <p:cNvSpPr txBox="1">
            <a:spLocks noGrp="1"/>
          </p:cNvSpPr>
          <p:nvPr>
            <p:ph type="sldNum" idx="12"/>
          </p:nvPr>
        </p:nvSpPr>
        <p:spPr>
          <a:xfrm>
            <a:off x="11058746" y="6423818"/>
            <a:ext cx="1080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135" name="Google Shape;135;p42"/>
          <p:cNvPicPr preferRelativeResize="0"/>
          <p:nvPr/>
        </p:nvPicPr>
        <p:blipFill rotWithShape="1">
          <a:blip r:embed="rId4">
            <a:alphaModFix/>
          </a:blip>
          <a:srcRect t="11368" r="68376" b="19542"/>
          <a:stretch/>
        </p:blipFill>
        <p:spPr>
          <a:xfrm>
            <a:off x="11225421" y="144412"/>
            <a:ext cx="814940" cy="799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Divisor Azul">
  <p:cSld name="Título Divisor Azul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43" descr="Torres Kio, Madrid"/>
          <p:cNvPicPr preferRelativeResize="0"/>
          <p:nvPr/>
        </p:nvPicPr>
        <p:blipFill rotWithShape="1">
          <a:blip r:embed="rId2">
            <a:alphaModFix amt="50000"/>
          </a:blip>
          <a:srcRect t="12752" b="28963"/>
          <a:stretch/>
        </p:blipFill>
        <p:spPr>
          <a:xfrm>
            <a:off x="0" y="-1"/>
            <a:ext cx="12192000" cy="6354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43"/>
          <p:cNvPicPr preferRelativeResize="0"/>
          <p:nvPr/>
        </p:nvPicPr>
        <p:blipFill rotWithShape="1">
          <a:blip r:embed="rId3">
            <a:alphaModFix amt="50000"/>
          </a:blip>
          <a:srcRect l="4428" t="15975" r="8955" b="31400"/>
          <a:stretch/>
        </p:blipFill>
        <p:spPr>
          <a:xfrm>
            <a:off x="0" y="0"/>
            <a:ext cx="12192000" cy="6354761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43"/>
          <p:cNvSpPr/>
          <p:nvPr/>
        </p:nvSpPr>
        <p:spPr>
          <a:xfrm>
            <a:off x="0" y="6354762"/>
            <a:ext cx="12192000" cy="5032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0" name="Google Shape;140;p43"/>
          <p:cNvSpPr/>
          <p:nvPr/>
        </p:nvSpPr>
        <p:spPr>
          <a:xfrm rot="5400000">
            <a:off x="5266246" y="-1453700"/>
            <a:ext cx="1109578" cy="1164207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227797" dist="55434" dir="5100000" algn="tl" rotWithShape="0">
              <a:srgbClr val="000000">
                <a:alpha val="5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u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1" name="Google Shape;141;p43"/>
          <p:cNvSpPr txBox="1">
            <a:spLocks noGrp="1"/>
          </p:cNvSpPr>
          <p:nvPr>
            <p:ph type="title"/>
          </p:nvPr>
        </p:nvSpPr>
        <p:spPr>
          <a:xfrm>
            <a:off x="-4" y="3812550"/>
            <a:ext cx="11058750" cy="1109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wentieth Century"/>
              <a:buNone/>
              <a:defRPr sz="4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43"/>
          <p:cNvSpPr txBox="1">
            <a:spLocks noGrp="1"/>
          </p:cNvSpPr>
          <p:nvPr>
            <p:ph type="sldNum" idx="12"/>
          </p:nvPr>
        </p:nvSpPr>
        <p:spPr>
          <a:xfrm>
            <a:off x="11058746" y="6423818"/>
            <a:ext cx="1080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143" name="Google Shape;143;p43"/>
          <p:cNvPicPr preferRelativeResize="0"/>
          <p:nvPr/>
        </p:nvPicPr>
        <p:blipFill rotWithShape="1">
          <a:blip r:embed="rId4">
            <a:alphaModFix/>
          </a:blip>
          <a:srcRect t="11368" r="68376" b="19542"/>
          <a:stretch/>
        </p:blipFill>
        <p:spPr>
          <a:xfrm>
            <a:off x="11225421" y="144412"/>
            <a:ext cx="814940" cy="799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Divisor Azul Sub">
  <p:cSld name="Título Divisor Azul Sub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44" descr="Torres Kio, Madrid"/>
          <p:cNvPicPr preferRelativeResize="0"/>
          <p:nvPr/>
        </p:nvPicPr>
        <p:blipFill rotWithShape="1">
          <a:blip r:embed="rId2">
            <a:alphaModFix amt="50000"/>
          </a:blip>
          <a:srcRect t="12752" b="28963"/>
          <a:stretch/>
        </p:blipFill>
        <p:spPr>
          <a:xfrm>
            <a:off x="0" y="-1"/>
            <a:ext cx="12192000" cy="6354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44"/>
          <p:cNvPicPr preferRelativeResize="0"/>
          <p:nvPr/>
        </p:nvPicPr>
        <p:blipFill rotWithShape="1">
          <a:blip r:embed="rId3">
            <a:alphaModFix amt="50000"/>
          </a:blip>
          <a:srcRect l="4428" t="15975" r="8955" b="31400"/>
          <a:stretch/>
        </p:blipFill>
        <p:spPr>
          <a:xfrm>
            <a:off x="0" y="0"/>
            <a:ext cx="12192000" cy="635476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44"/>
          <p:cNvSpPr/>
          <p:nvPr/>
        </p:nvSpPr>
        <p:spPr>
          <a:xfrm>
            <a:off x="0" y="6354762"/>
            <a:ext cx="12192000" cy="5032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8" name="Google Shape;148;p44"/>
          <p:cNvSpPr/>
          <p:nvPr/>
        </p:nvSpPr>
        <p:spPr>
          <a:xfrm rot="5400000">
            <a:off x="4800956" y="242145"/>
            <a:ext cx="960070" cy="1056198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227797" dist="55434" dir="5100000" algn="tl" rotWithShape="0">
              <a:srgbClr val="000000">
                <a:alpha val="5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u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9" name="Google Shape;149;p44"/>
          <p:cNvSpPr txBox="1">
            <a:spLocks noGrp="1"/>
          </p:cNvSpPr>
          <p:nvPr>
            <p:ph type="body" idx="1"/>
          </p:nvPr>
        </p:nvSpPr>
        <p:spPr>
          <a:xfrm>
            <a:off x="-5" y="5062490"/>
            <a:ext cx="10086113" cy="947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u="none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44"/>
          <p:cNvSpPr/>
          <p:nvPr/>
        </p:nvSpPr>
        <p:spPr>
          <a:xfrm rot="5400000">
            <a:off x="5266246" y="-1453700"/>
            <a:ext cx="1109578" cy="1164207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227797" dist="55434" dir="5100000" algn="tl" rotWithShape="0">
              <a:srgbClr val="000000">
                <a:alpha val="5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u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1" name="Google Shape;151;p44"/>
          <p:cNvSpPr txBox="1">
            <a:spLocks noGrp="1"/>
          </p:cNvSpPr>
          <p:nvPr>
            <p:ph type="title"/>
          </p:nvPr>
        </p:nvSpPr>
        <p:spPr>
          <a:xfrm>
            <a:off x="-5" y="3820821"/>
            <a:ext cx="11058752" cy="1101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wentieth Century"/>
              <a:buNone/>
              <a:defRPr sz="4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44"/>
          <p:cNvSpPr txBox="1">
            <a:spLocks noGrp="1"/>
          </p:cNvSpPr>
          <p:nvPr>
            <p:ph type="sldNum" idx="12"/>
          </p:nvPr>
        </p:nvSpPr>
        <p:spPr>
          <a:xfrm>
            <a:off x="11058746" y="6423818"/>
            <a:ext cx="1080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153" name="Google Shape;153;p44"/>
          <p:cNvPicPr preferRelativeResize="0"/>
          <p:nvPr/>
        </p:nvPicPr>
        <p:blipFill rotWithShape="1">
          <a:blip r:embed="rId4">
            <a:alphaModFix/>
          </a:blip>
          <a:srcRect t="11368" r="68376" b="19542"/>
          <a:stretch/>
        </p:blipFill>
        <p:spPr>
          <a:xfrm>
            <a:off x="11225421" y="144412"/>
            <a:ext cx="814940" cy="799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S (ing)">
  <p:cSld name="CONTACTS (ing)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45"/>
          <p:cNvPicPr preferRelativeResize="0"/>
          <p:nvPr/>
        </p:nvPicPr>
        <p:blipFill rotWithShape="1">
          <a:blip r:embed="rId2">
            <a:alphaModFix/>
          </a:blip>
          <a:srcRect l="-943"/>
          <a:stretch/>
        </p:blipFill>
        <p:spPr>
          <a:xfrm>
            <a:off x="314439" y="1178997"/>
            <a:ext cx="4315874" cy="45619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6" name="Google Shape;156;p45"/>
          <p:cNvGrpSpPr/>
          <p:nvPr/>
        </p:nvGrpSpPr>
        <p:grpSpPr>
          <a:xfrm>
            <a:off x="1086176" y="1710791"/>
            <a:ext cx="3089949" cy="3217332"/>
            <a:chOff x="1285384" y="1315210"/>
            <a:chExt cx="4176000" cy="4176000"/>
          </a:xfrm>
        </p:grpSpPr>
        <p:pic>
          <p:nvPicPr>
            <p:cNvPr id="157" name="Google Shape;157;p45" descr="Cuál es el mejor medio de contacto? | Desarrollo plataformas web"/>
            <p:cNvPicPr preferRelativeResize="0"/>
            <p:nvPr/>
          </p:nvPicPr>
          <p:blipFill rotWithShape="1">
            <a:blip r:embed="rId3">
              <a:alphaModFix/>
            </a:blip>
            <a:srcRect l="42680" t="113" r="1843" b="-112"/>
            <a:stretch/>
          </p:blipFill>
          <p:spPr>
            <a:xfrm>
              <a:off x="1285384" y="1315210"/>
              <a:ext cx="4176000" cy="41760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58" name="Google Shape;158;p45"/>
            <p:cNvSpPr/>
            <p:nvPr/>
          </p:nvSpPr>
          <p:spPr>
            <a:xfrm>
              <a:off x="1285384" y="1315210"/>
              <a:ext cx="4176000" cy="4176000"/>
            </a:xfrm>
            <a:prstGeom prst="ellipse">
              <a:avLst/>
            </a:prstGeom>
            <a:solidFill>
              <a:schemeClr val="dk2">
                <a:alpha val="17647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pic>
        <p:nvPicPr>
          <p:cNvPr id="159" name="Google Shape;159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9318215" y="3969261"/>
            <a:ext cx="1690178" cy="413746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45"/>
          <p:cNvSpPr txBox="1"/>
          <p:nvPr/>
        </p:nvSpPr>
        <p:spPr>
          <a:xfrm>
            <a:off x="3488427" y="432068"/>
            <a:ext cx="6981794" cy="626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20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wentieth Century"/>
              <a:buNone/>
            </a:pPr>
            <a:r>
              <a:rPr lang="es-MX" sz="4000" b="1" i="0" u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CONTACT</a:t>
            </a:r>
            <a:endParaRPr/>
          </a:p>
        </p:txBody>
      </p:sp>
      <p:sp>
        <p:nvSpPr>
          <p:cNvPr id="161" name="Google Shape;161;p45"/>
          <p:cNvSpPr txBox="1"/>
          <p:nvPr/>
        </p:nvSpPr>
        <p:spPr>
          <a:xfrm>
            <a:off x="5801964" y="1485472"/>
            <a:ext cx="4759479" cy="1031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GENUINE SOLUTIONS IBERIA, S.L.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Legal Address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Torrelaguna 127, 8th F, Cd. Lineal,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Madrid Spain, ZP 28043.</a:t>
            </a:r>
            <a:endParaRPr/>
          </a:p>
        </p:txBody>
      </p:sp>
      <p:graphicFrame>
        <p:nvGraphicFramePr>
          <p:cNvPr id="162" name="Google Shape;162;p45"/>
          <p:cNvGraphicFramePr/>
          <p:nvPr/>
        </p:nvGraphicFramePr>
        <p:xfrm>
          <a:off x="5809334" y="2603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{805529DD-1F0B-488D-876C-DA69D76D3751}</a:tableStyleId>
              </a:tblPr>
              <a:tblGrid>
                <a:gridCol w="118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400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Tel. Office:</a:t>
                      </a:r>
                      <a:endParaRPr sz="1400"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400">
                          <a:solidFill>
                            <a:srgbClr val="24406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+34 653 59 93 50 </a:t>
                      </a:r>
                      <a:endParaRPr sz="1400"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91450" marR="91450" marT="45725" marB="45725"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4061"/>
                        </a:buClr>
                        <a:buSzPts val="1400"/>
                        <a:buFont typeface="Twentieth Century"/>
                        <a:buNone/>
                      </a:pPr>
                      <a:r>
                        <a:rPr lang="es-MX" sz="1400">
                          <a:solidFill>
                            <a:srgbClr val="24406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(Federico Krebs)</a:t>
                      </a:r>
                      <a:endParaRPr sz="1400">
                        <a:solidFill>
                          <a:srgbClr val="24406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91450" marR="91450" marT="45725" marB="45725"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400">
                          <a:solidFill>
                            <a:srgbClr val="24406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Tel. Sales:</a:t>
                      </a:r>
                      <a:endParaRPr sz="1400"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400">
                          <a:solidFill>
                            <a:srgbClr val="24406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+34 648 61 23 82 </a:t>
                      </a:r>
                      <a:endParaRPr sz="1400"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400">
                          <a:solidFill>
                            <a:srgbClr val="24406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(Luis Zanón)</a:t>
                      </a:r>
                      <a:endParaRPr sz="1400"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91450" marR="91450" marT="45725" marB="45725"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400">
                          <a:solidFill>
                            <a:srgbClr val="24406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+34 600 33 44 70</a:t>
                      </a:r>
                      <a:endParaRPr sz="1400"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91450" marR="91450" marT="45725" marB="45725"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4061"/>
                        </a:buClr>
                        <a:buSzPts val="1400"/>
                        <a:buFont typeface="Twentieth Century"/>
                        <a:buNone/>
                      </a:pPr>
                      <a:r>
                        <a:rPr lang="es-MX" sz="1400">
                          <a:solidFill>
                            <a:srgbClr val="24406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(Marcelo Krebs)</a:t>
                      </a:r>
                      <a:endParaRPr sz="1400">
                        <a:solidFill>
                          <a:srgbClr val="24406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91450" marR="91450" marT="45725" marB="45725"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3" name="Google Shape;163;p45"/>
          <p:cNvSpPr txBox="1"/>
          <p:nvPr/>
        </p:nvSpPr>
        <p:spPr>
          <a:xfrm>
            <a:off x="5844118" y="4063408"/>
            <a:ext cx="2533763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wentieth Century"/>
              <a:buNone/>
            </a:pPr>
            <a:r>
              <a:rPr lang="es-MX" sz="1400" b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Legal Address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Convento de San Fernando # 2 Jardines de Santa Mónica, Tlanepantla de Baz México, ZP 54050</a:t>
            </a:r>
            <a:endParaRPr/>
          </a:p>
        </p:txBody>
      </p:sp>
      <p:graphicFrame>
        <p:nvGraphicFramePr>
          <p:cNvPr id="164" name="Google Shape;164;p45"/>
          <p:cNvGraphicFramePr/>
          <p:nvPr/>
        </p:nvGraphicFramePr>
        <p:xfrm>
          <a:off x="5844118" y="537032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{805529DD-1F0B-488D-876C-DA69D76D3751}</a:tableStyleId>
              </a:tblPr>
              <a:tblGrid>
                <a:gridCol w="118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400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Tel. Office:</a:t>
                      </a:r>
                      <a:endParaRPr sz="1400"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400">
                          <a:solidFill>
                            <a:srgbClr val="24406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+52 55 1664 6564 </a:t>
                      </a:r>
                      <a:endParaRPr sz="1400"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91450" marR="91450" marT="45725" marB="45725"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4061"/>
                        </a:buClr>
                        <a:buSzPts val="1400"/>
                        <a:buFont typeface="Twentieth Century"/>
                        <a:buNone/>
                      </a:pPr>
                      <a:r>
                        <a:rPr lang="es-MX" sz="1400">
                          <a:solidFill>
                            <a:srgbClr val="24406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(Diana Krebs)</a:t>
                      </a:r>
                      <a:endParaRPr sz="1400">
                        <a:solidFill>
                          <a:srgbClr val="24406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91450" marR="91450" marT="45725" marB="45725"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400">
                          <a:solidFill>
                            <a:srgbClr val="24406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Tel. Sales:</a:t>
                      </a:r>
                      <a:endParaRPr sz="1400"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400">
                          <a:solidFill>
                            <a:srgbClr val="24406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+52 1 55 2441 5852</a:t>
                      </a:r>
                      <a:r>
                        <a:rPr lang="es-MX" sz="1400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 </a:t>
                      </a:r>
                      <a:endParaRPr sz="1400"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91450" marR="91450" marT="45725" marB="45725"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4061"/>
                        </a:buClr>
                        <a:buSzPts val="1400"/>
                        <a:buFont typeface="Twentieth Century"/>
                        <a:buNone/>
                      </a:pPr>
                      <a:r>
                        <a:rPr lang="es-MX" sz="1400">
                          <a:solidFill>
                            <a:srgbClr val="24406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(Marcelo Krebs)</a:t>
                      </a:r>
                      <a:endParaRPr sz="1400">
                        <a:solidFill>
                          <a:srgbClr val="24406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91450" marR="91450" marT="45725" marB="45725"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65" name="Google Shape;165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76576" y="4033854"/>
            <a:ext cx="810000" cy="4490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6" name="Google Shape;166;p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34422" y="1582221"/>
            <a:ext cx="809999" cy="5264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7" name="Google Shape;167;p45"/>
          <p:cNvSpPr txBox="1">
            <a:spLocks noGrp="1"/>
          </p:cNvSpPr>
          <p:nvPr>
            <p:ph type="sldNum" idx="12"/>
          </p:nvPr>
        </p:nvSpPr>
        <p:spPr>
          <a:xfrm>
            <a:off x="10685298" y="6460166"/>
            <a:ext cx="1080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800" b="0" i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spcBef>
                <a:spcPts val="0"/>
              </a:spcBef>
              <a:buNone/>
              <a:defRPr sz="1800" b="0" i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spcBef>
                <a:spcPts val="0"/>
              </a:spcBef>
              <a:buNone/>
              <a:defRPr sz="1800" b="0" i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spcBef>
                <a:spcPts val="0"/>
              </a:spcBef>
              <a:buNone/>
              <a:defRPr sz="1800" b="0" i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spcBef>
                <a:spcPts val="0"/>
              </a:spcBef>
              <a:buNone/>
              <a:defRPr sz="1800" b="0" i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spcBef>
                <a:spcPts val="0"/>
              </a:spcBef>
              <a:buNone/>
              <a:defRPr sz="1800" b="0" i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spcBef>
                <a:spcPts val="0"/>
              </a:spcBef>
              <a:buNone/>
              <a:defRPr sz="1800" b="0" i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spcBef>
                <a:spcPts val="0"/>
              </a:spcBef>
              <a:buNone/>
              <a:defRPr sz="1800" b="0" i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spcBef>
                <a:spcPts val="0"/>
              </a:spcBef>
              <a:buNone/>
              <a:defRPr sz="1800" b="0" i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168" name="Google Shape;168;p4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50308" y="-22520"/>
            <a:ext cx="3538735" cy="1415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2195" y="5192970"/>
            <a:ext cx="3918395" cy="1690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45"/>
          <p:cNvPicPr preferRelativeResize="0"/>
          <p:nvPr/>
        </p:nvPicPr>
        <p:blipFill rotWithShape="1">
          <a:blip r:embed="rId8">
            <a:alphaModFix/>
          </a:blip>
          <a:srcRect t="11368" r="68376" b="19542"/>
          <a:stretch/>
        </p:blipFill>
        <p:spPr>
          <a:xfrm>
            <a:off x="11225421" y="144412"/>
            <a:ext cx="814940" cy="799797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45"/>
          <p:cNvSpPr txBox="1"/>
          <p:nvPr/>
        </p:nvSpPr>
        <p:spPr>
          <a:xfrm>
            <a:off x="8634660" y="1773582"/>
            <a:ext cx="614130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Operative Office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Dr Fleming 35 1ero A, Chamartín,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Madrid, España, CP 28036.</a:t>
            </a:r>
            <a:endParaRPr/>
          </a:p>
        </p:txBody>
      </p:sp>
      <p:sp>
        <p:nvSpPr>
          <p:cNvPr id="172" name="Google Shape;172;p45"/>
          <p:cNvSpPr txBox="1"/>
          <p:nvPr/>
        </p:nvSpPr>
        <p:spPr>
          <a:xfrm>
            <a:off x="8634660" y="4100420"/>
            <a:ext cx="3245063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Operative Office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Vasco de Quiroga 3835 F 502, La Campiña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Cuajimalpa de Morelos, CDMX, México CP 05320.</a:t>
            </a:r>
            <a:endParaRPr/>
          </a:p>
        </p:txBody>
      </p:sp>
      <p:sp>
        <p:nvSpPr>
          <p:cNvPr id="173" name="Google Shape;173;p45"/>
          <p:cNvSpPr txBox="1"/>
          <p:nvPr/>
        </p:nvSpPr>
        <p:spPr>
          <a:xfrm>
            <a:off x="5844118" y="3783454"/>
            <a:ext cx="312688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wentieth Century"/>
              <a:buNone/>
            </a:pPr>
            <a:r>
              <a:rPr lang="es-MX" sz="1400" b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GENUINE SOLUTIONS, S.A. de C.V.</a:t>
            </a:r>
            <a:endParaRPr/>
          </a:p>
        </p:txBody>
      </p:sp>
      <p:sp>
        <p:nvSpPr>
          <p:cNvPr id="174" name="Google Shape;174;p45"/>
          <p:cNvSpPr/>
          <p:nvPr/>
        </p:nvSpPr>
        <p:spPr>
          <a:xfrm>
            <a:off x="3459614" y="6396394"/>
            <a:ext cx="5280613" cy="486691"/>
          </a:xfrm>
          <a:prstGeom prst="rect">
            <a:avLst/>
          </a:prstGeom>
          <a:solidFill>
            <a:schemeClr val="accent3">
              <a:alpha val="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www.genuinesolutionsiberia.com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cias por participar (esp)">
  <p:cSld name="Gracias por participar (esp)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6"/>
          <p:cNvSpPr/>
          <p:nvPr/>
        </p:nvSpPr>
        <p:spPr>
          <a:xfrm>
            <a:off x="-35625" y="1867056"/>
            <a:ext cx="12279086" cy="1851990"/>
          </a:xfrm>
          <a:prstGeom prst="rect">
            <a:avLst/>
          </a:prstGeom>
          <a:solidFill>
            <a:srgbClr val="24549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7" name="Google Shape;177;p46"/>
          <p:cNvSpPr txBox="1">
            <a:spLocks noGrp="1"/>
          </p:cNvSpPr>
          <p:nvPr>
            <p:ph type="sldNum" idx="12"/>
          </p:nvPr>
        </p:nvSpPr>
        <p:spPr>
          <a:xfrm>
            <a:off x="10897499" y="6354762"/>
            <a:ext cx="1080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178" name="Google Shape;178;p46"/>
          <p:cNvSpPr txBox="1"/>
          <p:nvPr/>
        </p:nvSpPr>
        <p:spPr>
          <a:xfrm>
            <a:off x="1078153" y="2360759"/>
            <a:ext cx="10035692" cy="864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wentieth Century"/>
              <a:buNone/>
            </a:pPr>
            <a:r>
              <a:rPr lang="es-MX" sz="5400" b="1" i="0" u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¡GRACIAS POR SU ATENCIÓN!</a:t>
            </a:r>
            <a:endParaRPr/>
          </a:p>
        </p:txBody>
      </p:sp>
      <p:pic>
        <p:nvPicPr>
          <p:cNvPr id="179" name="Google Shape;179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38012" y="4266025"/>
            <a:ext cx="3515973" cy="1456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46"/>
          <p:cNvPicPr preferRelativeResize="0"/>
          <p:nvPr/>
        </p:nvPicPr>
        <p:blipFill rotWithShape="1">
          <a:blip r:embed="rId3">
            <a:alphaModFix/>
          </a:blip>
          <a:srcRect t="11368" r="68376" b="19542"/>
          <a:stretch/>
        </p:blipFill>
        <p:spPr>
          <a:xfrm>
            <a:off x="11225421" y="144412"/>
            <a:ext cx="814940" cy="799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for participating (ing)">
  <p:cSld name="Thanks for participating (ing)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7"/>
          <p:cNvSpPr/>
          <p:nvPr/>
        </p:nvSpPr>
        <p:spPr>
          <a:xfrm>
            <a:off x="-35625" y="1867056"/>
            <a:ext cx="12279086" cy="1851990"/>
          </a:xfrm>
          <a:prstGeom prst="rect">
            <a:avLst/>
          </a:prstGeom>
          <a:solidFill>
            <a:srgbClr val="24549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83" name="Google Shape;183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11685" y="4376937"/>
            <a:ext cx="4207669" cy="1512434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47"/>
          <p:cNvSpPr txBox="1"/>
          <p:nvPr/>
        </p:nvSpPr>
        <p:spPr>
          <a:xfrm>
            <a:off x="437214" y="2360759"/>
            <a:ext cx="11317572" cy="864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wentieth Century"/>
              <a:buNone/>
            </a:pPr>
            <a:r>
              <a:rPr lang="es-MX" sz="5400" b="1" i="0" u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¡THANK YOU FOR YOUR ATTENTION!</a:t>
            </a:r>
            <a:endParaRPr/>
          </a:p>
        </p:txBody>
      </p:sp>
      <p:sp>
        <p:nvSpPr>
          <p:cNvPr id="185" name="Google Shape;185;p47"/>
          <p:cNvSpPr txBox="1">
            <a:spLocks noGrp="1"/>
          </p:cNvSpPr>
          <p:nvPr>
            <p:ph type="sldNum" idx="12"/>
          </p:nvPr>
        </p:nvSpPr>
        <p:spPr>
          <a:xfrm>
            <a:off x="10897499" y="6354762"/>
            <a:ext cx="1080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186" name="Google Shape;186;p47"/>
          <p:cNvSpPr txBox="1"/>
          <p:nvPr/>
        </p:nvSpPr>
        <p:spPr>
          <a:xfrm>
            <a:off x="1616927" y="405904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87" name="Google Shape;187;p47"/>
          <p:cNvPicPr preferRelativeResize="0"/>
          <p:nvPr/>
        </p:nvPicPr>
        <p:blipFill rotWithShape="1">
          <a:blip r:embed="rId3">
            <a:alphaModFix/>
          </a:blip>
          <a:srcRect t="11368" r="68376" b="19542"/>
          <a:stretch/>
        </p:blipFill>
        <p:spPr>
          <a:xfrm>
            <a:off x="11225421" y="144412"/>
            <a:ext cx="814940" cy="799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barra colores">
  <p:cSld name="Título y barra colores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8"/>
          <p:cNvSpPr txBox="1">
            <a:spLocks noGrp="1"/>
          </p:cNvSpPr>
          <p:nvPr>
            <p:ph type="sldNum" idx="12"/>
          </p:nvPr>
        </p:nvSpPr>
        <p:spPr>
          <a:xfrm>
            <a:off x="10897499" y="6354762"/>
            <a:ext cx="1080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190" name="Google Shape;190;p48"/>
          <p:cNvSpPr txBox="1">
            <a:spLocks noGrp="1"/>
          </p:cNvSpPr>
          <p:nvPr>
            <p:ph type="title"/>
          </p:nvPr>
        </p:nvSpPr>
        <p:spPr>
          <a:xfrm>
            <a:off x="1128155" y="343595"/>
            <a:ext cx="9951523" cy="83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48"/>
          <p:cNvSpPr/>
          <p:nvPr/>
        </p:nvSpPr>
        <p:spPr>
          <a:xfrm rot="5400000">
            <a:off x="5391169" y="-551640"/>
            <a:ext cx="1582915" cy="12036428"/>
          </a:xfrm>
          <a:prstGeom prst="rect">
            <a:avLst/>
          </a:prstGeom>
          <a:solidFill>
            <a:schemeClr val="dk1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92" name="Google Shape;192;p48"/>
          <p:cNvSpPr/>
          <p:nvPr/>
        </p:nvSpPr>
        <p:spPr>
          <a:xfrm rot="5400000">
            <a:off x="5404287" y="-3898376"/>
            <a:ext cx="1539000" cy="12036430"/>
          </a:xfrm>
          <a:prstGeom prst="rect">
            <a:avLst/>
          </a:prstGeom>
          <a:solidFill>
            <a:schemeClr val="accent2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93" name="Google Shape;193;p48"/>
          <p:cNvSpPr/>
          <p:nvPr/>
        </p:nvSpPr>
        <p:spPr>
          <a:xfrm rot="5400000">
            <a:off x="5239874" y="-2238380"/>
            <a:ext cx="1538999" cy="12036427"/>
          </a:xfrm>
          <a:prstGeom prst="rect">
            <a:avLst/>
          </a:prstGeom>
          <a:solidFill>
            <a:schemeClr val="dk2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94" name="Google Shape;194;p48"/>
          <p:cNvSpPr txBox="1">
            <a:spLocks noGrp="1"/>
          </p:cNvSpPr>
          <p:nvPr>
            <p:ph type="body" idx="1"/>
          </p:nvPr>
        </p:nvSpPr>
        <p:spPr>
          <a:xfrm>
            <a:off x="1629103" y="1530445"/>
            <a:ext cx="10163504" cy="1160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1pPr>
            <a:lvl2pPr marL="914400" lvl="1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2pPr>
            <a:lvl3pPr marL="1371600" lvl="2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" name="Google Shape;195;p48"/>
          <p:cNvSpPr txBox="1">
            <a:spLocks noGrp="1"/>
          </p:cNvSpPr>
          <p:nvPr>
            <p:ph type="body" idx="2"/>
          </p:nvPr>
        </p:nvSpPr>
        <p:spPr>
          <a:xfrm>
            <a:off x="1629103" y="3199732"/>
            <a:ext cx="10163504" cy="1160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1pPr>
            <a:lvl2pPr marL="914400" lvl="1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2pPr>
            <a:lvl3pPr marL="1371600" lvl="2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48"/>
          <p:cNvSpPr txBox="1">
            <a:spLocks noGrp="1"/>
          </p:cNvSpPr>
          <p:nvPr>
            <p:ph type="body" idx="3"/>
          </p:nvPr>
        </p:nvSpPr>
        <p:spPr>
          <a:xfrm>
            <a:off x="1629103" y="4886472"/>
            <a:ext cx="10163504" cy="1160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1pPr>
            <a:lvl2pPr marL="914400" lvl="1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2pPr>
            <a:lvl3pPr marL="1371600" lvl="2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97" name="Google Shape;197;p48"/>
          <p:cNvPicPr preferRelativeResize="0"/>
          <p:nvPr/>
        </p:nvPicPr>
        <p:blipFill rotWithShape="1">
          <a:blip r:embed="rId2">
            <a:alphaModFix/>
          </a:blip>
          <a:srcRect t="11368" r="68376" b="19542"/>
          <a:stretch/>
        </p:blipFill>
        <p:spPr>
          <a:xfrm>
            <a:off x="11162805" y="343595"/>
            <a:ext cx="814940" cy="799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columnas colores">
  <p:cSld name="Título y columnas colore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9"/>
          <p:cNvSpPr txBox="1">
            <a:spLocks noGrp="1"/>
          </p:cNvSpPr>
          <p:nvPr>
            <p:ph type="sldNum" idx="12"/>
          </p:nvPr>
        </p:nvSpPr>
        <p:spPr>
          <a:xfrm>
            <a:off x="10897499" y="6354762"/>
            <a:ext cx="1080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200" name="Google Shape;200;p49"/>
          <p:cNvSpPr txBox="1">
            <a:spLocks noGrp="1"/>
          </p:cNvSpPr>
          <p:nvPr>
            <p:ph type="title"/>
          </p:nvPr>
        </p:nvSpPr>
        <p:spPr>
          <a:xfrm>
            <a:off x="1211283" y="342195"/>
            <a:ext cx="9785268" cy="83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49"/>
          <p:cNvSpPr/>
          <p:nvPr/>
        </p:nvSpPr>
        <p:spPr>
          <a:xfrm rot="5400000">
            <a:off x="33288" y="2290319"/>
            <a:ext cx="4249118" cy="373380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2" name="Google Shape;202;p49"/>
          <p:cNvSpPr txBox="1">
            <a:spLocks noGrp="1"/>
          </p:cNvSpPr>
          <p:nvPr>
            <p:ph type="body" idx="1"/>
          </p:nvPr>
        </p:nvSpPr>
        <p:spPr>
          <a:xfrm>
            <a:off x="512623" y="3598406"/>
            <a:ext cx="3360816" cy="243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3" name="Google Shape;203;p49"/>
          <p:cNvSpPr/>
          <p:nvPr/>
        </p:nvSpPr>
        <p:spPr>
          <a:xfrm rot="5400000">
            <a:off x="7909592" y="2290318"/>
            <a:ext cx="4249121" cy="3733801"/>
          </a:xfrm>
          <a:prstGeom prst="rect">
            <a:avLst/>
          </a:prstGeom>
          <a:solidFill>
            <a:schemeClr val="accent2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4" name="Google Shape;204;p49"/>
          <p:cNvSpPr/>
          <p:nvPr/>
        </p:nvSpPr>
        <p:spPr>
          <a:xfrm rot="5400000">
            <a:off x="3971440" y="2290315"/>
            <a:ext cx="4249119" cy="373380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5" name="Google Shape;205;p49"/>
          <p:cNvSpPr>
            <a:spLocks noGrp="1"/>
          </p:cNvSpPr>
          <p:nvPr>
            <p:ph type="pic" idx="2"/>
          </p:nvPr>
        </p:nvSpPr>
        <p:spPr>
          <a:xfrm>
            <a:off x="512622" y="2178317"/>
            <a:ext cx="3360817" cy="1274433"/>
          </a:xfrm>
          <a:prstGeom prst="rect">
            <a:avLst/>
          </a:prstGeom>
          <a:noFill/>
          <a:ln>
            <a:noFill/>
          </a:ln>
        </p:spPr>
      </p:sp>
      <p:sp>
        <p:nvSpPr>
          <p:cNvPr id="206" name="Google Shape;206;p49"/>
          <p:cNvSpPr/>
          <p:nvPr/>
        </p:nvSpPr>
        <p:spPr>
          <a:xfrm rot="5400000">
            <a:off x="1907918" y="-264278"/>
            <a:ext cx="499856" cy="373380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7" name="Google Shape;207;p49"/>
          <p:cNvSpPr/>
          <p:nvPr/>
        </p:nvSpPr>
        <p:spPr>
          <a:xfrm rot="5400000">
            <a:off x="5846073" y="-264278"/>
            <a:ext cx="499856" cy="373380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8" name="Google Shape;208;p49"/>
          <p:cNvSpPr/>
          <p:nvPr/>
        </p:nvSpPr>
        <p:spPr>
          <a:xfrm rot="5400000">
            <a:off x="9784223" y="-264278"/>
            <a:ext cx="499856" cy="3733805"/>
          </a:xfrm>
          <a:prstGeom prst="rect">
            <a:avLst/>
          </a:prstGeom>
          <a:solidFill>
            <a:schemeClr val="accent2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9" name="Google Shape;209;p49"/>
          <p:cNvSpPr txBox="1">
            <a:spLocks noGrp="1"/>
          </p:cNvSpPr>
          <p:nvPr>
            <p:ph type="body" idx="3"/>
          </p:nvPr>
        </p:nvSpPr>
        <p:spPr>
          <a:xfrm>
            <a:off x="4415592" y="3598406"/>
            <a:ext cx="3360816" cy="243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0" name="Google Shape;210;p49"/>
          <p:cNvSpPr>
            <a:spLocks noGrp="1"/>
          </p:cNvSpPr>
          <p:nvPr>
            <p:ph type="pic" idx="4"/>
          </p:nvPr>
        </p:nvSpPr>
        <p:spPr>
          <a:xfrm>
            <a:off x="4415591" y="2178317"/>
            <a:ext cx="3360817" cy="1274433"/>
          </a:xfrm>
          <a:prstGeom prst="rect">
            <a:avLst/>
          </a:prstGeom>
          <a:noFill/>
          <a:ln>
            <a:noFill/>
          </a:ln>
        </p:spPr>
      </p:sp>
      <p:sp>
        <p:nvSpPr>
          <p:cNvPr id="211" name="Google Shape;211;p49"/>
          <p:cNvSpPr txBox="1">
            <a:spLocks noGrp="1"/>
          </p:cNvSpPr>
          <p:nvPr>
            <p:ph type="body" idx="5"/>
          </p:nvPr>
        </p:nvSpPr>
        <p:spPr>
          <a:xfrm>
            <a:off x="8353743" y="3607223"/>
            <a:ext cx="3360816" cy="243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49"/>
          <p:cNvSpPr>
            <a:spLocks noGrp="1"/>
          </p:cNvSpPr>
          <p:nvPr>
            <p:ph type="pic" idx="6"/>
          </p:nvPr>
        </p:nvSpPr>
        <p:spPr>
          <a:xfrm>
            <a:off x="8353742" y="2187134"/>
            <a:ext cx="3360817" cy="1274433"/>
          </a:xfrm>
          <a:prstGeom prst="rect">
            <a:avLst/>
          </a:prstGeom>
          <a:noFill/>
          <a:ln>
            <a:noFill/>
          </a:ln>
        </p:spPr>
      </p:sp>
      <p:sp>
        <p:nvSpPr>
          <p:cNvPr id="213" name="Google Shape;213;p49"/>
          <p:cNvSpPr txBox="1">
            <a:spLocks noGrp="1"/>
          </p:cNvSpPr>
          <p:nvPr>
            <p:ph type="body" idx="7"/>
          </p:nvPr>
        </p:nvSpPr>
        <p:spPr>
          <a:xfrm>
            <a:off x="512623" y="1433569"/>
            <a:ext cx="3360816" cy="353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4" name="Google Shape;214;p49"/>
          <p:cNvSpPr txBox="1">
            <a:spLocks noGrp="1"/>
          </p:cNvSpPr>
          <p:nvPr>
            <p:ph type="body" idx="8"/>
          </p:nvPr>
        </p:nvSpPr>
        <p:spPr>
          <a:xfrm>
            <a:off x="4415592" y="1428923"/>
            <a:ext cx="3360816" cy="353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5" name="Google Shape;215;p49"/>
          <p:cNvSpPr txBox="1">
            <a:spLocks noGrp="1"/>
          </p:cNvSpPr>
          <p:nvPr>
            <p:ph type="body" idx="9"/>
          </p:nvPr>
        </p:nvSpPr>
        <p:spPr>
          <a:xfrm>
            <a:off x="8353743" y="1420519"/>
            <a:ext cx="3360816" cy="353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16" name="Google Shape;216;p49"/>
          <p:cNvPicPr preferRelativeResize="0"/>
          <p:nvPr/>
        </p:nvPicPr>
        <p:blipFill rotWithShape="1">
          <a:blip r:embed="rId2">
            <a:alphaModFix/>
          </a:blip>
          <a:srcRect t="11368" r="68376" b="19542"/>
          <a:stretch/>
        </p:blipFill>
        <p:spPr>
          <a:xfrm>
            <a:off x="11162805" y="357492"/>
            <a:ext cx="814940" cy="799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 1">
  <p:cSld name="Título y objetos 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2"/>
          <p:cNvSpPr txBox="1">
            <a:spLocks noGrp="1"/>
          </p:cNvSpPr>
          <p:nvPr>
            <p:ph type="sldNum" idx="12"/>
          </p:nvPr>
        </p:nvSpPr>
        <p:spPr>
          <a:xfrm>
            <a:off x="10897499" y="6354762"/>
            <a:ext cx="1080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0" name="Google Shape;30;p32"/>
          <p:cNvSpPr txBox="1">
            <a:spLocks noGrp="1"/>
          </p:cNvSpPr>
          <p:nvPr>
            <p:ph type="body" idx="1"/>
          </p:nvPr>
        </p:nvSpPr>
        <p:spPr>
          <a:xfrm>
            <a:off x="838200" y="1492469"/>
            <a:ext cx="10515600" cy="4684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</a:defRPr>
            </a:lvl1pPr>
            <a:lvl2pPr marL="914400" lvl="1" indent="-355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</a:defRPr>
            </a:lvl2pPr>
            <a:lvl3pPr marL="1371600" lvl="2" indent="-355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marL="1828800" lvl="3" indent="-355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</a:defRPr>
            </a:lvl4pPr>
            <a:lvl5pPr marL="2286000" lvl="4" indent="-355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32"/>
          <p:cNvSpPr txBox="1">
            <a:spLocks noGrp="1"/>
          </p:cNvSpPr>
          <p:nvPr>
            <p:ph type="title"/>
          </p:nvPr>
        </p:nvSpPr>
        <p:spPr>
          <a:xfrm>
            <a:off x="1163782" y="436425"/>
            <a:ext cx="9868394" cy="83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2"/>
          <p:cNvSpPr/>
          <p:nvPr/>
        </p:nvSpPr>
        <p:spPr>
          <a:xfrm>
            <a:off x="-35625" y="6670048"/>
            <a:ext cx="12275126" cy="227638"/>
          </a:xfrm>
          <a:prstGeom prst="rect">
            <a:avLst/>
          </a:prstGeom>
          <a:gradFill>
            <a:gsLst>
              <a:gs pos="0">
                <a:srgbClr val="265694">
                  <a:alpha val="84705"/>
                </a:srgbClr>
              </a:gs>
              <a:gs pos="11000">
                <a:srgbClr val="265694">
                  <a:alpha val="84705"/>
                </a:srgbClr>
              </a:gs>
              <a:gs pos="39000">
                <a:srgbClr val="5C5896">
                  <a:alpha val="84705"/>
                </a:srgbClr>
              </a:gs>
              <a:gs pos="70000">
                <a:srgbClr val="0492BA">
                  <a:alpha val="84705"/>
                </a:srgbClr>
              </a:gs>
              <a:gs pos="93000">
                <a:srgbClr val="47B2AA">
                  <a:alpha val="84705"/>
                </a:srgbClr>
              </a:gs>
              <a:gs pos="100000">
                <a:srgbClr val="47B2AA">
                  <a:alpha val="84705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Gill Sans"/>
              <a:buNone/>
            </a:pPr>
            <a:endParaRPr sz="1000" b="0" i="0" u="none" strike="noStrike" cap="none">
              <a:solidFill>
                <a:srgbClr val="FEFC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3" name="Google Shape;33;p32"/>
          <p:cNvSpPr/>
          <p:nvPr/>
        </p:nvSpPr>
        <p:spPr>
          <a:xfrm>
            <a:off x="-35627" y="-11875"/>
            <a:ext cx="12275127" cy="210774"/>
          </a:xfrm>
          <a:prstGeom prst="rect">
            <a:avLst/>
          </a:prstGeom>
          <a:gradFill>
            <a:gsLst>
              <a:gs pos="0">
                <a:srgbClr val="265694">
                  <a:alpha val="84705"/>
                </a:srgbClr>
              </a:gs>
              <a:gs pos="11000">
                <a:srgbClr val="265694">
                  <a:alpha val="84705"/>
                </a:srgbClr>
              </a:gs>
              <a:gs pos="39000">
                <a:srgbClr val="5C5896">
                  <a:alpha val="84705"/>
                </a:srgbClr>
              </a:gs>
              <a:gs pos="70000">
                <a:srgbClr val="0492BA">
                  <a:alpha val="84705"/>
                </a:srgbClr>
              </a:gs>
              <a:gs pos="93000">
                <a:srgbClr val="47B2AA">
                  <a:alpha val="84705"/>
                </a:srgbClr>
              </a:gs>
              <a:gs pos="100000">
                <a:srgbClr val="47B2AA">
                  <a:alpha val="84705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Gill Sans"/>
              <a:buNone/>
            </a:pPr>
            <a:endParaRPr sz="1000" b="0" i="0" u="none" strike="noStrike" cap="none">
              <a:solidFill>
                <a:srgbClr val="FEFC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4" name="Google Shape;34;p32"/>
          <p:cNvPicPr preferRelativeResize="0"/>
          <p:nvPr/>
        </p:nvPicPr>
        <p:blipFill rotWithShape="1">
          <a:blip r:embed="rId2">
            <a:alphaModFix/>
          </a:blip>
          <a:srcRect t="11368" r="68376" b="19542"/>
          <a:stretch/>
        </p:blipFill>
        <p:spPr>
          <a:xfrm>
            <a:off x="11222182" y="424550"/>
            <a:ext cx="814940" cy="799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en blanco">
  <p:cSld name="Título y en blanco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50"/>
          <p:cNvSpPr txBox="1">
            <a:spLocks noGrp="1"/>
          </p:cNvSpPr>
          <p:nvPr>
            <p:ph type="sldNum" idx="12"/>
          </p:nvPr>
        </p:nvSpPr>
        <p:spPr>
          <a:xfrm>
            <a:off x="10897499" y="6354762"/>
            <a:ext cx="1080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219" name="Google Shape;219;p50"/>
          <p:cNvSpPr txBox="1">
            <a:spLocks noGrp="1"/>
          </p:cNvSpPr>
          <p:nvPr>
            <p:ph type="title"/>
          </p:nvPr>
        </p:nvSpPr>
        <p:spPr>
          <a:xfrm>
            <a:off x="1223157" y="445730"/>
            <a:ext cx="9797143" cy="83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20" name="Google Shape;220;p50"/>
          <p:cNvPicPr preferRelativeResize="0"/>
          <p:nvPr/>
        </p:nvPicPr>
        <p:blipFill rotWithShape="1">
          <a:blip r:embed="rId2">
            <a:alphaModFix/>
          </a:blip>
          <a:srcRect t="11368" r="68376" b="19542"/>
          <a:stretch/>
        </p:blipFill>
        <p:spPr>
          <a:xfrm>
            <a:off x="11162805" y="445730"/>
            <a:ext cx="814940" cy="799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1"/>
          <p:cNvSpPr txBox="1">
            <a:spLocks noGrp="1"/>
          </p:cNvSpPr>
          <p:nvPr>
            <p:ph type="sldNum" idx="12"/>
          </p:nvPr>
        </p:nvSpPr>
        <p:spPr>
          <a:xfrm>
            <a:off x="11020160" y="6354762"/>
            <a:ext cx="1080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OS (esp)">
  <p:cSld name="CONTACTOS (esp)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33"/>
          <p:cNvPicPr preferRelativeResize="0"/>
          <p:nvPr/>
        </p:nvPicPr>
        <p:blipFill rotWithShape="1">
          <a:blip r:embed="rId2">
            <a:alphaModFix/>
          </a:blip>
          <a:srcRect l="-943"/>
          <a:stretch/>
        </p:blipFill>
        <p:spPr>
          <a:xfrm>
            <a:off x="314439" y="1178997"/>
            <a:ext cx="4315874" cy="45619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oogle Shape;37;p33"/>
          <p:cNvGrpSpPr/>
          <p:nvPr/>
        </p:nvGrpSpPr>
        <p:grpSpPr>
          <a:xfrm>
            <a:off x="1086176" y="1710791"/>
            <a:ext cx="3089949" cy="3217332"/>
            <a:chOff x="1285384" y="1315210"/>
            <a:chExt cx="4176000" cy="4176000"/>
          </a:xfrm>
        </p:grpSpPr>
        <p:pic>
          <p:nvPicPr>
            <p:cNvPr id="38" name="Google Shape;38;p33" descr="Cuál es el mejor medio de contacto? | Desarrollo plataformas web"/>
            <p:cNvPicPr preferRelativeResize="0"/>
            <p:nvPr/>
          </p:nvPicPr>
          <p:blipFill rotWithShape="1">
            <a:blip r:embed="rId3">
              <a:alphaModFix/>
            </a:blip>
            <a:srcRect l="42680" t="113" r="1843" b="-112"/>
            <a:stretch/>
          </p:blipFill>
          <p:spPr>
            <a:xfrm>
              <a:off x="1285384" y="1315210"/>
              <a:ext cx="4176000" cy="41760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39" name="Google Shape;39;p33"/>
            <p:cNvSpPr/>
            <p:nvPr/>
          </p:nvSpPr>
          <p:spPr>
            <a:xfrm>
              <a:off x="1285384" y="1315210"/>
              <a:ext cx="4176000" cy="4176000"/>
            </a:xfrm>
            <a:prstGeom prst="ellipse">
              <a:avLst/>
            </a:prstGeom>
            <a:solidFill>
              <a:schemeClr val="dk2">
                <a:alpha val="17647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pic>
        <p:nvPicPr>
          <p:cNvPr id="40" name="Google Shape;4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9318215" y="3969261"/>
            <a:ext cx="1690178" cy="413746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33"/>
          <p:cNvSpPr txBox="1"/>
          <p:nvPr/>
        </p:nvSpPr>
        <p:spPr>
          <a:xfrm>
            <a:off x="5915404" y="2542381"/>
            <a:ext cx="2533763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wentieth Century"/>
              <a:buNone/>
            </a:pPr>
            <a:r>
              <a:rPr lang="es-MX" sz="14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Dirección Legal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Convento de San Fernando # 2 Jardines de Santa Mónica, Tlanepantla de Baz México, ZP 54050</a:t>
            </a:r>
            <a:endParaRPr dirty="0"/>
          </a:p>
        </p:txBody>
      </p:sp>
      <p:graphicFrame>
        <p:nvGraphicFramePr>
          <p:cNvPr id="44" name="Google Shape;44;p33"/>
          <p:cNvGraphicFramePr/>
          <p:nvPr>
            <p:extLst>
              <p:ext uri="{D42A27DB-BD31-4B8C-83A1-F6EECF244321}">
                <p14:modId xmlns:p14="http://schemas.microsoft.com/office/powerpoint/2010/main" val="2395420492"/>
              </p:ext>
            </p:extLst>
          </p:nvPr>
        </p:nvGraphicFramePr>
        <p:xfrm>
          <a:off x="5915404" y="3849301"/>
          <a:ext cx="4392000" cy="609620"/>
        </p:xfrm>
        <a:graphic>
          <a:graphicData uri="http://schemas.openxmlformats.org/drawingml/2006/table">
            <a:tbl>
              <a:tblPr>
                <a:noFill/>
                <a:tableStyleId>{805529DD-1F0B-488D-876C-DA69D76D3751}</a:tableStyleId>
              </a:tblPr>
              <a:tblGrid>
                <a:gridCol w="118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400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Tel. Oficina:</a:t>
                      </a:r>
                      <a:endParaRPr sz="1400"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400">
                          <a:solidFill>
                            <a:srgbClr val="24406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+52 55 1664 6564 </a:t>
                      </a:r>
                      <a:endParaRPr sz="1400"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91450" marR="91450" marT="45725" marB="45725"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4061"/>
                        </a:buClr>
                        <a:buSzPts val="1400"/>
                        <a:buFont typeface="Twentieth Century"/>
                        <a:buNone/>
                      </a:pPr>
                      <a:r>
                        <a:rPr lang="es-MX" sz="1400">
                          <a:solidFill>
                            <a:srgbClr val="24406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(Diana Krebs)</a:t>
                      </a:r>
                      <a:endParaRPr sz="1400">
                        <a:solidFill>
                          <a:srgbClr val="24406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91450" marR="91450" marT="45725" marB="45725"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400">
                          <a:solidFill>
                            <a:srgbClr val="24406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Tel. Ventas:</a:t>
                      </a:r>
                      <a:endParaRPr sz="1400"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400">
                          <a:solidFill>
                            <a:srgbClr val="24406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+52 1 55 2441 5852</a:t>
                      </a:r>
                      <a:r>
                        <a:rPr lang="es-MX" sz="1400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 </a:t>
                      </a:r>
                      <a:endParaRPr sz="1400"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91450" marR="91450" marT="45725" marB="45725"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4061"/>
                        </a:buClr>
                        <a:buSzPts val="1400"/>
                        <a:buFont typeface="Twentieth Century"/>
                        <a:buNone/>
                      </a:pPr>
                      <a:r>
                        <a:rPr lang="es-MX" sz="1400">
                          <a:solidFill>
                            <a:srgbClr val="24406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(Marcelo Krebs)</a:t>
                      </a:r>
                      <a:endParaRPr sz="1400">
                        <a:solidFill>
                          <a:srgbClr val="24406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91450" marR="91450" marT="45725" marB="45725"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5" name="Google Shape;45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47862" y="2512827"/>
            <a:ext cx="810000" cy="4490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7" name="Google Shape;47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2195" y="5192970"/>
            <a:ext cx="3918395" cy="1690177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33"/>
          <p:cNvSpPr txBox="1"/>
          <p:nvPr/>
        </p:nvSpPr>
        <p:spPr>
          <a:xfrm>
            <a:off x="8705946" y="2579393"/>
            <a:ext cx="3245063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Oficina Operativa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Vasco de Quiroga 3835 F 502, La Campiña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Cuajimalpa de Morelos, CDMX, México CP 05320.</a:t>
            </a:r>
            <a:endParaRPr/>
          </a:p>
        </p:txBody>
      </p:sp>
      <p:sp>
        <p:nvSpPr>
          <p:cNvPr id="50" name="Google Shape;50;p33"/>
          <p:cNvSpPr txBox="1"/>
          <p:nvPr/>
        </p:nvSpPr>
        <p:spPr>
          <a:xfrm>
            <a:off x="5915404" y="2262427"/>
            <a:ext cx="312688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wentieth Century"/>
              <a:buNone/>
            </a:pPr>
            <a:r>
              <a:rPr lang="es-MX" sz="1400" b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GENUINE SOLUTIONS, S.A. de C.V.</a:t>
            </a:r>
            <a:endParaRPr/>
          </a:p>
        </p:txBody>
      </p:sp>
      <p:pic>
        <p:nvPicPr>
          <p:cNvPr id="51" name="Google Shape;51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0308" y="-22520"/>
            <a:ext cx="3538735" cy="1415494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33"/>
          <p:cNvSpPr txBox="1">
            <a:spLocks noGrp="1"/>
          </p:cNvSpPr>
          <p:nvPr>
            <p:ph type="sldNum" idx="12"/>
          </p:nvPr>
        </p:nvSpPr>
        <p:spPr>
          <a:xfrm>
            <a:off x="10685298" y="6460166"/>
            <a:ext cx="1080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800" b="0" i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spcBef>
                <a:spcPts val="0"/>
              </a:spcBef>
              <a:buNone/>
              <a:defRPr sz="1800" b="0" i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spcBef>
                <a:spcPts val="0"/>
              </a:spcBef>
              <a:buNone/>
              <a:defRPr sz="1800" b="0" i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spcBef>
                <a:spcPts val="0"/>
              </a:spcBef>
              <a:buNone/>
              <a:defRPr sz="1800" b="0" i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spcBef>
                <a:spcPts val="0"/>
              </a:spcBef>
              <a:buNone/>
              <a:defRPr sz="1800" b="0" i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spcBef>
                <a:spcPts val="0"/>
              </a:spcBef>
              <a:buNone/>
              <a:defRPr sz="1800" b="0" i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spcBef>
                <a:spcPts val="0"/>
              </a:spcBef>
              <a:buNone/>
              <a:defRPr sz="1800" b="0" i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spcBef>
                <a:spcPts val="0"/>
              </a:spcBef>
              <a:buNone/>
              <a:defRPr sz="1800" b="0" i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spcBef>
                <a:spcPts val="0"/>
              </a:spcBef>
              <a:buNone/>
              <a:defRPr sz="1800" b="0" i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3" name="Google Shape;53;p33"/>
          <p:cNvSpPr txBox="1"/>
          <p:nvPr/>
        </p:nvSpPr>
        <p:spPr>
          <a:xfrm>
            <a:off x="3488427" y="432068"/>
            <a:ext cx="6981794" cy="626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20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wentieth Century"/>
              <a:buNone/>
            </a:pPr>
            <a:r>
              <a:rPr lang="es-MX" sz="4000" b="1" i="0" u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CONTACTO</a:t>
            </a:r>
            <a:endParaRPr/>
          </a:p>
        </p:txBody>
      </p:sp>
      <p:pic>
        <p:nvPicPr>
          <p:cNvPr id="54" name="Google Shape;54;p33"/>
          <p:cNvPicPr preferRelativeResize="0"/>
          <p:nvPr/>
        </p:nvPicPr>
        <p:blipFill rotWithShape="1">
          <a:blip r:embed="rId7">
            <a:alphaModFix/>
          </a:blip>
          <a:srcRect t="11368" r="68376" b="19542"/>
          <a:stretch/>
        </p:blipFill>
        <p:spPr>
          <a:xfrm>
            <a:off x="11225421" y="144412"/>
            <a:ext cx="814940" cy="799797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33"/>
          <p:cNvSpPr/>
          <p:nvPr/>
        </p:nvSpPr>
        <p:spPr>
          <a:xfrm>
            <a:off x="3459614" y="6396394"/>
            <a:ext cx="5280613" cy="486691"/>
          </a:xfrm>
          <a:prstGeom prst="rect">
            <a:avLst/>
          </a:prstGeom>
          <a:solidFill>
            <a:schemeClr val="accent3">
              <a:alpha val="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www.genuinesolutions.mx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 ING">
  <p:cSld name="Diapositiva de título ING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34" descr="Torres Kio, Madrid"/>
          <p:cNvPicPr preferRelativeResize="0"/>
          <p:nvPr/>
        </p:nvPicPr>
        <p:blipFill rotWithShape="1">
          <a:blip r:embed="rId2">
            <a:alphaModFix amt="50000"/>
          </a:blip>
          <a:srcRect t="12752" b="28963"/>
          <a:stretch/>
        </p:blipFill>
        <p:spPr>
          <a:xfrm>
            <a:off x="-32194" y="3150911"/>
            <a:ext cx="12246792" cy="3707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9152285" y="3803332"/>
            <a:ext cx="2014202" cy="4145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9488849" y="-1100732"/>
            <a:ext cx="1656503" cy="3794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0308" y="-22520"/>
            <a:ext cx="4114707" cy="1647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2195" y="4868883"/>
            <a:ext cx="4137466" cy="2014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19857" y="0"/>
            <a:ext cx="4552285" cy="1696442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34"/>
          <p:cNvSpPr txBox="1">
            <a:spLocks noGrp="1"/>
          </p:cNvSpPr>
          <p:nvPr>
            <p:ph type="subTitle" idx="1"/>
          </p:nvPr>
        </p:nvSpPr>
        <p:spPr>
          <a:xfrm>
            <a:off x="4136519" y="3653486"/>
            <a:ext cx="4044499" cy="486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ctrTitle"/>
          </p:nvPr>
        </p:nvSpPr>
        <p:spPr>
          <a:xfrm>
            <a:off x="143556" y="1869581"/>
            <a:ext cx="11895292" cy="970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Twentieth Century"/>
              <a:buNone/>
              <a:defRPr sz="5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4"/>
          <p:cNvSpPr/>
          <p:nvPr/>
        </p:nvSpPr>
        <p:spPr>
          <a:xfrm>
            <a:off x="-32195" y="3139360"/>
            <a:ext cx="12264233" cy="472994"/>
          </a:xfrm>
          <a:prstGeom prst="rect">
            <a:avLst/>
          </a:prstGeom>
          <a:gradFill>
            <a:gsLst>
              <a:gs pos="0">
                <a:srgbClr val="5C5896">
                  <a:alpha val="84705"/>
                </a:srgbClr>
              </a:gs>
              <a:gs pos="21000">
                <a:srgbClr val="5C5896">
                  <a:alpha val="84705"/>
                </a:srgbClr>
              </a:gs>
              <a:gs pos="52000">
                <a:srgbClr val="0492BA">
                  <a:alpha val="84705"/>
                </a:srgbClr>
              </a:gs>
              <a:gs pos="80000">
                <a:srgbClr val="47B2AA">
                  <a:alpha val="84705"/>
                </a:srgbClr>
              </a:gs>
              <a:gs pos="100000">
                <a:srgbClr val="47B2AA">
                  <a:alpha val="84705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Gill Sans"/>
              <a:buNone/>
            </a:pPr>
            <a:endParaRPr sz="1000" b="0" i="0" u="none" strike="noStrike" cap="none">
              <a:solidFill>
                <a:srgbClr val="FEFC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66" name="Google Shape;66;p34"/>
          <p:cNvGrpSpPr/>
          <p:nvPr/>
        </p:nvGrpSpPr>
        <p:grpSpPr>
          <a:xfrm>
            <a:off x="-24549" y="3126109"/>
            <a:ext cx="12204275" cy="487531"/>
            <a:chOff x="0" y="2616003"/>
            <a:chExt cx="12198137" cy="487531"/>
          </a:xfrm>
        </p:grpSpPr>
        <p:sp>
          <p:nvSpPr>
            <p:cNvPr id="67" name="Google Shape;67;p34"/>
            <p:cNvSpPr/>
            <p:nvPr/>
          </p:nvSpPr>
          <p:spPr>
            <a:xfrm>
              <a:off x="4052203" y="2616003"/>
              <a:ext cx="4064400" cy="486691"/>
            </a:xfrm>
            <a:prstGeom prst="rect">
              <a:avLst/>
            </a:prstGeom>
            <a:solidFill>
              <a:schemeClr val="accent3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80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TECHNOLOGY</a:t>
              </a:r>
              <a:endParaRPr/>
            </a:p>
          </p:txBody>
        </p:sp>
        <p:sp>
          <p:nvSpPr>
            <p:cNvPr id="68" name="Google Shape;68;p34"/>
            <p:cNvSpPr/>
            <p:nvPr/>
          </p:nvSpPr>
          <p:spPr>
            <a:xfrm>
              <a:off x="0" y="2616843"/>
              <a:ext cx="4064399" cy="486691"/>
            </a:xfrm>
            <a:prstGeom prst="rect">
              <a:avLst/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80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CONSULTANCY</a:t>
              </a:r>
              <a:endParaRPr/>
            </a:p>
          </p:txBody>
        </p:sp>
        <p:sp>
          <p:nvSpPr>
            <p:cNvPr id="69" name="Google Shape;69;p34"/>
            <p:cNvSpPr/>
            <p:nvPr/>
          </p:nvSpPr>
          <p:spPr>
            <a:xfrm>
              <a:off x="8115035" y="2616843"/>
              <a:ext cx="4083102" cy="48669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80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INNOVATION</a:t>
              </a:r>
              <a:endParaRPr/>
            </a:p>
          </p:txBody>
        </p:sp>
      </p:grpSp>
      <p:sp>
        <p:nvSpPr>
          <p:cNvPr id="70" name="Google Shape;70;p34"/>
          <p:cNvSpPr/>
          <p:nvPr/>
        </p:nvSpPr>
        <p:spPr>
          <a:xfrm>
            <a:off x="3459614" y="6396394"/>
            <a:ext cx="5280613" cy="486691"/>
          </a:xfrm>
          <a:prstGeom prst="rect">
            <a:avLst/>
          </a:prstGeom>
          <a:solidFill>
            <a:schemeClr val="accent3">
              <a:alpha val="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www.genuinesolutions.mx</a:t>
            </a:r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Índice / Index">
  <p:cSld name="Índice / Index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5"/>
          <p:cNvSpPr/>
          <p:nvPr/>
        </p:nvSpPr>
        <p:spPr>
          <a:xfrm>
            <a:off x="-47502" y="-35626"/>
            <a:ext cx="12275127" cy="6947065"/>
          </a:xfrm>
          <a:prstGeom prst="rect">
            <a:avLst/>
          </a:prstGeom>
          <a:gradFill>
            <a:gsLst>
              <a:gs pos="0">
                <a:srgbClr val="5D5796">
                  <a:alpha val="76862"/>
                </a:srgbClr>
              </a:gs>
              <a:gs pos="35000">
                <a:srgbClr val="008FB6">
                  <a:alpha val="76862"/>
                </a:srgbClr>
              </a:gs>
              <a:gs pos="63000">
                <a:srgbClr val="45ADA5">
                  <a:alpha val="77254"/>
                </a:srgbClr>
              </a:gs>
              <a:gs pos="100000">
                <a:srgbClr val="245493">
                  <a:alpha val="76862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3" name="Google Shape;73;p35"/>
          <p:cNvSpPr/>
          <p:nvPr/>
        </p:nvSpPr>
        <p:spPr>
          <a:xfrm>
            <a:off x="207022" y="225082"/>
            <a:ext cx="11770723" cy="63510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4" name="Google Shape;74;p35"/>
          <p:cNvSpPr txBox="1">
            <a:spLocks noGrp="1"/>
          </p:cNvSpPr>
          <p:nvPr>
            <p:ph type="title"/>
          </p:nvPr>
        </p:nvSpPr>
        <p:spPr>
          <a:xfrm>
            <a:off x="1466367" y="375476"/>
            <a:ext cx="9252032" cy="83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sldNum" idx="12"/>
          </p:nvPr>
        </p:nvSpPr>
        <p:spPr>
          <a:xfrm>
            <a:off x="10897499" y="6267080"/>
            <a:ext cx="1080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6" name="Google Shape;76;p35"/>
          <p:cNvPicPr preferRelativeResize="0"/>
          <p:nvPr/>
        </p:nvPicPr>
        <p:blipFill rotWithShape="1">
          <a:blip r:embed="rId2">
            <a:alphaModFix/>
          </a:blip>
          <a:srcRect t="11368" r="68376" b="19542"/>
          <a:stretch/>
        </p:blipFill>
        <p:spPr>
          <a:xfrm>
            <a:off x="11011531" y="294914"/>
            <a:ext cx="852181" cy="836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 2">
  <p:cSld name="Título y objetos 2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6"/>
          <p:cNvSpPr/>
          <p:nvPr/>
        </p:nvSpPr>
        <p:spPr>
          <a:xfrm rot="5400000">
            <a:off x="8621923" y="3337109"/>
            <a:ext cx="6970815" cy="201598"/>
          </a:xfrm>
          <a:prstGeom prst="rect">
            <a:avLst/>
          </a:prstGeom>
          <a:gradFill>
            <a:gsLst>
              <a:gs pos="0">
                <a:srgbClr val="265694">
                  <a:alpha val="84705"/>
                </a:srgbClr>
              </a:gs>
              <a:gs pos="11000">
                <a:srgbClr val="265694">
                  <a:alpha val="84705"/>
                </a:srgbClr>
              </a:gs>
              <a:gs pos="39000">
                <a:srgbClr val="5C5896">
                  <a:alpha val="84705"/>
                </a:srgbClr>
              </a:gs>
              <a:gs pos="70000">
                <a:srgbClr val="0492BA">
                  <a:alpha val="84705"/>
                </a:srgbClr>
              </a:gs>
              <a:gs pos="93000">
                <a:srgbClr val="47B2AA">
                  <a:alpha val="84705"/>
                </a:srgbClr>
              </a:gs>
              <a:gs pos="100000">
                <a:srgbClr val="47B2AA">
                  <a:alpha val="84705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Gill Sans"/>
              <a:buNone/>
            </a:pPr>
            <a:endParaRPr sz="1000" b="0" i="0" u="none" strike="noStrike" cap="none">
              <a:solidFill>
                <a:srgbClr val="FEFC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9" name="Google Shape;79;p36"/>
          <p:cNvSpPr txBox="1">
            <a:spLocks noGrp="1"/>
          </p:cNvSpPr>
          <p:nvPr>
            <p:ph type="sldNum" idx="12"/>
          </p:nvPr>
        </p:nvSpPr>
        <p:spPr>
          <a:xfrm>
            <a:off x="10897499" y="6354762"/>
            <a:ext cx="1080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>
            <a:off x="838200" y="1492469"/>
            <a:ext cx="10515600" cy="4684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</a:defRPr>
            </a:lvl1pPr>
            <a:lvl2pPr marL="914400" lvl="1" indent="-355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</a:defRPr>
            </a:lvl2pPr>
            <a:lvl3pPr marL="1371600" lvl="2" indent="-355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marL="1828800" lvl="3" indent="-355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</a:defRPr>
            </a:lvl4pPr>
            <a:lvl5pPr marL="2286000" lvl="4" indent="-355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title"/>
          </p:nvPr>
        </p:nvSpPr>
        <p:spPr>
          <a:xfrm>
            <a:off x="1425040" y="375476"/>
            <a:ext cx="9362164" cy="83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/>
          <p:nvPr/>
        </p:nvSpPr>
        <p:spPr>
          <a:xfrm rot="-5400000">
            <a:off x="-3398611" y="3339236"/>
            <a:ext cx="6970815" cy="197342"/>
          </a:xfrm>
          <a:prstGeom prst="rect">
            <a:avLst/>
          </a:prstGeom>
          <a:gradFill>
            <a:gsLst>
              <a:gs pos="0">
                <a:srgbClr val="265694">
                  <a:alpha val="84705"/>
                </a:srgbClr>
              </a:gs>
              <a:gs pos="11000">
                <a:srgbClr val="265694">
                  <a:alpha val="84705"/>
                </a:srgbClr>
              </a:gs>
              <a:gs pos="39000">
                <a:srgbClr val="5C5896">
                  <a:alpha val="84705"/>
                </a:srgbClr>
              </a:gs>
              <a:gs pos="70000">
                <a:srgbClr val="0492BA">
                  <a:alpha val="84705"/>
                </a:srgbClr>
              </a:gs>
              <a:gs pos="93000">
                <a:srgbClr val="47B2AA">
                  <a:alpha val="84705"/>
                </a:srgbClr>
              </a:gs>
              <a:gs pos="100000">
                <a:srgbClr val="47B2AA">
                  <a:alpha val="84705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Gill Sans"/>
              <a:buNone/>
            </a:pPr>
            <a:endParaRPr sz="1000" b="0" i="0" u="none" strike="noStrike" cap="none">
              <a:solidFill>
                <a:srgbClr val="FEFC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83" name="Google Shape;83;p36"/>
          <p:cNvPicPr preferRelativeResize="0"/>
          <p:nvPr/>
        </p:nvPicPr>
        <p:blipFill rotWithShape="1">
          <a:blip r:embed="rId2">
            <a:alphaModFix/>
          </a:blip>
          <a:srcRect t="11368" r="68376" b="19542"/>
          <a:stretch/>
        </p:blipFill>
        <p:spPr>
          <a:xfrm>
            <a:off x="10989397" y="375476"/>
            <a:ext cx="814940" cy="799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 3">
  <p:cSld name="Título y objetos 3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7"/>
          <p:cNvSpPr/>
          <p:nvPr/>
        </p:nvSpPr>
        <p:spPr>
          <a:xfrm rot="10800000">
            <a:off x="130024" y="-11876"/>
            <a:ext cx="408251" cy="6626087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rgbClr val="265694">
                  <a:alpha val="84705"/>
                </a:srgbClr>
              </a:gs>
              <a:gs pos="11000">
                <a:srgbClr val="265694">
                  <a:alpha val="84705"/>
                </a:srgbClr>
              </a:gs>
              <a:gs pos="39000">
                <a:srgbClr val="5C5896">
                  <a:alpha val="84705"/>
                </a:srgbClr>
              </a:gs>
              <a:gs pos="70000">
                <a:srgbClr val="0492BA">
                  <a:alpha val="84705"/>
                </a:srgbClr>
              </a:gs>
              <a:gs pos="93000">
                <a:srgbClr val="47B2AA">
                  <a:alpha val="84705"/>
                </a:srgbClr>
              </a:gs>
              <a:gs pos="100000">
                <a:srgbClr val="47B2AA">
                  <a:alpha val="84705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Gill Sans"/>
              <a:buNone/>
            </a:pPr>
            <a:endParaRPr sz="1000" b="0" i="0" u="none" strike="noStrike" cap="none">
              <a:solidFill>
                <a:srgbClr val="FEFC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6" name="Google Shape;86;p37"/>
          <p:cNvSpPr txBox="1">
            <a:spLocks noGrp="1"/>
          </p:cNvSpPr>
          <p:nvPr>
            <p:ph type="sldNum" idx="12"/>
          </p:nvPr>
        </p:nvSpPr>
        <p:spPr>
          <a:xfrm>
            <a:off x="10599739" y="6354762"/>
            <a:ext cx="1080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7" name="Google Shape;87;p37"/>
          <p:cNvSpPr txBox="1">
            <a:spLocks noGrp="1"/>
          </p:cNvSpPr>
          <p:nvPr>
            <p:ph type="body" idx="1"/>
          </p:nvPr>
        </p:nvSpPr>
        <p:spPr>
          <a:xfrm>
            <a:off x="838200" y="1492469"/>
            <a:ext cx="10515600" cy="4534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</a:defRPr>
            </a:lvl1pPr>
            <a:lvl2pPr marL="914400" lvl="1" indent="-355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</a:defRPr>
            </a:lvl2pPr>
            <a:lvl3pPr marL="1371600" lvl="2" indent="-355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marL="1828800" lvl="3" indent="-355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</a:defRPr>
            </a:lvl4pPr>
            <a:lvl5pPr marL="2286000" lvl="4" indent="-355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37"/>
          <p:cNvSpPr txBox="1">
            <a:spLocks noGrp="1"/>
          </p:cNvSpPr>
          <p:nvPr>
            <p:ph type="title"/>
          </p:nvPr>
        </p:nvSpPr>
        <p:spPr>
          <a:xfrm>
            <a:off x="1235034" y="375476"/>
            <a:ext cx="9725891" cy="83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 u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7"/>
          <p:cNvSpPr/>
          <p:nvPr/>
        </p:nvSpPr>
        <p:spPr>
          <a:xfrm>
            <a:off x="11647506" y="1516219"/>
            <a:ext cx="408253" cy="5365531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rgbClr val="265694">
                  <a:alpha val="84705"/>
                </a:srgbClr>
              </a:gs>
              <a:gs pos="11000">
                <a:srgbClr val="265694">
                  <a:alpha val="84705"/>
                </a:srgbClr>
              </a:gs>
              <a:gs pos="39000">
                <a:srgbClr val="5C5896">
                  <a:alpha val="84705"/>
                </a:srgbClr>
              </a:gs>
              <a:gs pos="70000">
                <a:srgbClr val="0492BA">
                  <a:alpha val="84705"/>
                </a:srgbClr>
              </a:gs>
              <a:gs pos="93000">
                <a:srgbClr val="47B2AA">
                  <a:alpha val="84705"/>
                </a:srgbClr>
              </a:gs>
              <a:gs pos="100000">
                <a:srgbClr val="47B2AA">
                  <a:alpha val="84705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Gill Sans"/>
              <a:buNone/>
            </a:pPr>
            <a:endParaRPr sz="1000" b="0" i="0" u="none" strike="noStrike" cap="none">
              <a:solidFill>
                <a:srgbClr val="FEFC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90" name="Google Shape;90;p37"/>
          <p:cNvPicPr preferRelativeResize="0"/>
          <p:nvPr/>
        </p:nvPicPr>
        <p:blipFill rotWithShape="1">
          <a:blip r:embed="rId2">
            <a:alphaModFix/>
          </a:blip>
          <a:srcRect t="11368" r="68376" b="19542"/>
          <a:stretch/>
        </p:blipFill>
        <p:spPr>
          <a:xfrm>
            <a:off x="11139862" y="390773"/>
            <a:ext cx="814940" cy="799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 4">
  <p:cSld name="Título y objetos 4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8"/>
          <p:cNvSpPr txBox="1">
            <a:spLocks noGrp="1"/>
          </p:cNvSpPr>
          <p:nvPr>
            <p:ph type="sldNum" idx="12"/>
          </p:nvPr>
        </p:nvSpPr>
        <p:spPr>
          <a:xfrm>
            <a:off x="10897499" y="6354762"/>
            <a:ext cx="1080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93" name="Google Shape;93;p38"/>
          <p:cNvSpPr txBox="1">
            <a:spLocks noGrp="1"/>
          </p:cNvSpPr>
          <p:nvPr>
            <p:ph type="title"/>
          </p:nvPr>
        </p:nvSpPr>
        <p:spPr>
          <a:xfrm>
            <a:off x="996287" y="385637"/>
            <a:ext cx="10184185" cy="747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8"/>
          <p:cNvSpPr txBox="1">
            <a:spLocks noGrp="1"/>
          </p:cNvSpPr>
          <p:nvPr>
            <p:ph type="body" idx="1"/>
          </p:nvPr>
        </p:nvSpPr>
        <p:spPr>
          <a:xfrm>
            <a:off x="996287" y="1492469"/>
            <a:ext cx="10224686" cy="4442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</a:defRPr>
            </a:lvl1pPr>
            <a:lvl2pPr marL="914400" lvl="1" indent="-355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</a:defRPr>
            </a:lvl2pPr>
            <a:lvl3pPr marL="1371600" lvl="2" indent="-355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marL="1828800" lvl="3" indent="-355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</a:defRPr>
            </a:lvl4pPr>
            <a:lvl5pPr marL="2286000" lvl="4" indent="-355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38"/>
          <p:cNvSpPr/>
          <p:nvPr/>
        </p:nvSpPr>
        <p:spPr>
          <a:xfrm>
            <a:off x="-59375" y="1229710"/>
            <a:ext cx="12302836" cy="159703"/>
          </a:xfrm>
          <a:prstGeom prst="rect">
            <a:avLst/>
          </a:prstGeom>
          <a:gradFill>
            <a:gsLst>
              <a:gs pos="0">
                <a:srgbClr val="265694">
                  <a:alpha val="84705"/>
                </a:srgbClr>
              </a:gs>
              <a:gs pos="11000">
                <a:srgbClr val="265694">
                  <a:alpha val="84705"/>
                </a:srgbClr>
              </a:gs>
              <a:gs pos="39000">
                <a:srgbClr val="5C5896">
                  <a:alpha val="84705"/>
                </a:srgbClr>
              </a:gs>
              <a:gs pos="70000">
                <a:srgbClr val="0492BA">
                  <a:alpha val="84705"/>
                </a:srgbClr>
              </a:gs>
              <a:gs pos="93000">
                <a:srgbClr val="47B2AA">
                  <a:alpha val="84705"/>
                </a:srgbClr>
              </a:gs>
              <a:gs pos="100000">
                <a:srgbClr val="47B2AA">
                  <a:alpha val="84705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Gill Sans"/>
              <a:buNone/>
            </a:pPr>
            <a:endParaRPr sz="1000" b="0" i="0" u="none" strike="noStrike" cap="none">
              <a:solidFill>
                <a:srgbClr val="FEFC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6" name="Google Shape;96;p38"/>
          <p:cNvSpPr/>
          <p:nvPr/>
        </p:nvSpPr>
        <p:spPr>
          <a:xfrm rot="10800000">
            <a:off x="-59375" y="6137322"/>
            <a:ext cx="12302836" cy="159703"/>
          </a:xfrm>
          <a:prstGeom prst="rect">
            <a:avLst/>
          </a:prstGeom>
          <a:gradFill>
            <a:gsLst>
              <a:gs pos="0">
                <a:srgbClr val="265694">
                  <a:alpha val="84705"/>
                </a:srgbClr>
              </a:gs>
              <a:gs pos="11000">
                <a:srgbClr val="265694">
                  <a:alpha val="84705"/>
                </a:srgbClr>
              </a:gs>
              <a:gs pos="39000">
                <a:srgbClr val="5C5896">
                  <a:alpha val="84705"/>
                </a:srgbClr>
              </a:gs>
              <a:gs pos="70000">
                <a:srgbClr val="0492BA">
                  <a:alpha val="84705"/>
                </a:srgbClr>
              </a:gs>
              <a:gs pos="93000">
                <a:srgbClr val="47B2AA">
                  <a:alpha val="84705"/>
                </a:srgbClr>
              </a:gs>
              <a:gs pos="100000">
                <a:srgbClr val="47B2AA">
                  <a:alpha val="84705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Gill Sans"/>
              <a:buNone/>
            </a:pPr>
            <a:endParaRPr sz="1000" b="0" i="0" u="none" strike="noStrike" cap="none">
              <a:solidFill>
                <a:srgbClr val="FEFC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97" name="Google Shape;97;p38"/>
          <p:cNvPicPr preferRelativeResize="0"/>
          <p:nvPr/>
        </p:nvPicPr>
        <p:blipFill rotWithShape="1">
          <a:blip r:embed="rId2">
            <a:alphaModFix/>
          </a:blip>
          <a:srcRect t="11368" r="68376" b="19542"/>
          <a:stretch/>
        </p:blipFill>
        <p:spPr>
          <a:xfrm>
            <a:off x="11268473" y="350172"/>
            <a:ext cx="814940" cy="799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Divisor Morado">
  <p:cSld name="Título Divisor Morado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9" descr="Torres Kio, Madrid"/>
          <p:cNvPicPr preferRelativeResize="0"/>
          <p:nvPr/>
        </p:nvPicPr>
        <p:blipFill rotWithShape="1">
          <a:blip r:embed="rId2">
            <a:alphaModFix amt="50000"/>
          </a:blip>
          <a:srcRect t="12752" b="28963"/>
          <a:stretch/>
        </p:blipFill>
        <p:spPr>
          <a:xfrm>
            <a:off x="0" y="-1"/>
            <a:ext cx="12192000" cy="6354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39"/>
          <p:cNvPicPr preferRelativeResize="0"/>
          <p:nvPr/>
        </p:nvPicPr>
        <p:blipFill rotWithShape="1">
          <a:blip r:embed="rId3">
            <a:alphaModFix amt="50000"/>
          </a:blip>
          <a:srcRect l="4428" t="15975" r="8955" b="31400"/>
          <a:stretch/>
        </p:blipFill>
        <p:spPr>
          <a:xfrm>
            <a:off x="-4" y="0"/>
            <a:ext cx="12192000" cy="635476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39"/>
          <p:cNvSpPr/>
          <p:nvPr/>
        </p:nvSpPr>
        <p:spPr>
          <a:xfrm>
            <a:off x="0" y="6354762"/>
            <a:ext cx="12192000" cy="5032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02" name="Google Shape;102;p39"/>
          <p:cNvSpPr/>
          <p:nvPr/>
        </p:nvSpPr>
        <p:spPr>
          <a:xfrm>
            <a:off x="0" y="6354762"/>
            <a:ext cx="12192000" cy="5032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03" name="Google Shape;103;p39"/>
          <p:cNvSpPr txBox="1">
            <a:spLocks noGrp="1"/>
          </p:cNvSpPr>
          <p:nvPr>
            <p:ph type="sldNum" idx="12"/>
          </p:nvPr>
        </p:nvSpPr>
        <p:spPr>
          <a:xfrm>
            <a:off x="11058746" y="6423818"/>
            <a:ext cx="1080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spcBef>
                <a:spcPts val="0"/>
              </a:spcBef>
              <a:buNone/>
              <a:defRPr sz="1800" b="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104" name="Google Shape;104;p39"/>
          <p:cNvSpPr/>
          <p:nvPr/>
        </p:nvSpPr>
        <p:spPr>
          <a:xfrm rot="5400000">
            <a:off x="5266246" y="-1453700"/>
            <a:ext cx="1109578" cy="1164207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227797" dist="55434" dir="5100000" algn="tl" rotWithShape="0">
              <a:srgbClr val="000000">
                <a:alpha val="5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u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05" name="Google Shape;105;p39"/>
          <p:cNvSpPr txBox="1">
            <a:spLocks noGrp="1"/>
          </p:cNvSpPr>
          <p:nvPr>
            <p:ph type="title"/>
          </p:nvPr>
        </p:nvSpPr>
        <p:spPr>
          <a:xfrm>
            <a:off x="-4" y="3812550"/>
            <a:ext cx="11058750" cy="1109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wentieth Century"/>
              <a:buNone/>
              <a:defRPr sz="4000" u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6" name="Google Shape;106;p39"/>
          <p:cNvPicPr preferRelativeResize="0"/>
          <p:nvPr/>
        </p:nvPicPr>
        <p:blipFill rotWithShape="1">
          <a:blip r:embed="rId4">
            <a:alphaModFix/>
          </a:blip>
          <a:srcRect t="11368" r="68376" b="19542"/>
          <a:stretch/>
        </p:blipFill>
        <p:spPr>
          <a:xfrm>
            <a:off x="11225421" y="144412"/>
            <a:ext cx="814940" cy="799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>
            <a:spLocks noGrp="1"/>
          </p:cNvSpPr>
          <p:nvPr>
            <p:ph type="title"/>
          </p:nvPr>
        </p:nvSpPr>
        <p:spPr>
          <a:xfrm>
            <a:off x="805925" y="436425"/>
            <a:ext cx="10597179" cy="83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 sz="36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0"/>
          <p:cNvSpPr txBox="1">
            <a:spLocks noGrp="1"/>
          </p:cNvSpPr>
          <p:nvPr>
            <p:ph type="body" idx="1"/>
          </p:nvPr>
        </p:nvSpPr>
        <p:spPr>
          <a:xfrm>
            <a:off x="805925" y="1473798"/>
            <a:ext cx="10597179" cy="470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2" name="Google Shape;12;p30"/>
          <p:cNvSpPr txBox="1">
            <a:spLocks noGrp="1"/>
          </p:cNvSpPr>
          <p:nvPr>
            <p:ph type="sldNum" idx="12"/>
          </p:nvPr>
        </p:nvSpPr>
        <p:spPr>
          <a:xfrm>
            <a:off x="10897499" y="6354762"/>
            <a:ext cx="1080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1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1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1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1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1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1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1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1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1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6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microsoft.com/office/2007/relationships/hdphoto" Target="../media/hdphoto1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66.png"/><Relationship Id="rId4" Type="http://schemas.openxmlformats.org/officeDocument/2006/relationships/image" Target="../media/image6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microsoft.com/office/2007/relationships/hdphoto" Target="../media/hdphoto13.wdp"/><Relationship Id="rId4" Type="http://schemas.openxmlformats.org/officeDocument/2006/relationships/image" Target="../media/image68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6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7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jpg"/><Relationship Id="rId4" Type="http://schemas.openxmlformats.org/officeDocument/2006/relationships/image" Target="../media/image79.png"/><Relationship Id="rId9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21.png"/><Relationship Id="rId3" Type="http://schemas.openxmlformats.org/officeDocument/2006/relationships/image" Target="../media/image83.jp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91.jp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microsoft.com/office/2007/relationships/hdphoto" Target="../media/hdphoto17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microsoft.com/office/2007/relationships/hdphoto" Target="../media/hdphoto16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21.png"/><Relationship Id="rId5" Type="http://schemas.openxmlformats.org/officeDocument/2006/relationships/image" Target="../media/image95.png"/><Relationship Id="rId10" Type="http://schemas.openxmlformats.org/officeDocument/2006/relationships/image" Target="../media/image99.png"/><Relationship Id="rId4" Type="http://schemas.openxmlformats.org/officeDocument/2006/relationships/image" Target="../media/image94.png"/><Relationship Id="rId9" Type="http://schemas.openxmlformats.org/officeDocument/2006/relationships/image" Target="../media/image9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microsoft.com/office/2007/relationships/hdphoto" Target="../media/hdphoto18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02.jpg"/><Relationship Id="rId4" Type="http://schemas.openxmlformats.org/officeDocument/2006/relationships/image" Target="../media/image10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6.png"/><Relationship Id="rId3" Type="http://schemas.openxmlformats.org/officeDocument/2006/relationships/image" Target="../media/image28.gif"/><Relationship Id="rId7" Type="http://schemas.openxmlformats.org/officeDocument/2006/relationships/image" Target="../media/image32.jp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33.jpg"/><Relationship Id="rId4" Type="http://schemas.openxmlformats.org/officeDocument/2006/relationships/image" Target="../media/image29.png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19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jp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microsoft.com/office/2007/relationships/hdphoto" Target="../media/hdphoto10.wdp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5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"/>
          <p:cNvSpPr txBox="1">
            <a:spLocks noGrp="1"/>
          </p:cNvSpPr>
          <p:nvPr>
            <p:ph type="ctrTitle"/>
          </p:nvPr>
        </p:nvSpPr>
        <p:spPr>
          <a:xfrm>
            <a:off x="117763" y="2124546"/>
            <a:ext cx="11956474" cy="984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wentieth Century"/>
              <a:buNone/>
            </a:pPr>
            <a:r>
              <a:rPr lang="es-MX" sz="3600" dirty="0">
                <a:latin typeface="Gill Sans MT" panose="020B0502020104020203" pitchFamily="34" charset="77"/>
              </a:rPr>
              <a:t>Solución de Escáner y Software para lectura </a:t>
            </a:r>
            <a:br>
              <a:rPr lang="es-MX" sz="3600" dirty="0">
                <a:latin typeface="Gill Sans MT" panose="020B0502020104020203" pitchFamily="34" charset="77"/>
              </a:rPr>
            </a:br>
            <a:r>
              <a:rPr lang="es-MX" sz="3600" dirty="0">
                <a:latin typeface="Gill Sans MT" panose="020B0502020104020203" pitchFamily="34" charset="77"/>
              </a:rPr>
              <a:t>con OCR de Documentos de Identidad y Pasaportes</a:t>
            </a:r>
            <a:br>
              <a:rPr lang="es-MX" sz="3600" dirty="0">
                <a:latin typeface="Gill Sans MT" panose="020B0502020104020203" pitchFamily="34" charset="77"/>
              </a:rPr>
            </a:br>
            <a:endParaRPr sz="3600" dirty="0">
              <a:latin typeface="Gill Sans MT" panose="020B0502020104020203" pitchFamily="34" charset="77"/>
            </a:endParaRPr>
          </a:p>
        </p:txBody>
      </p:sp>
      <p:sp>
        <p:nvSpPr>
          <p:cNvPr id="228" name="Google Shape;228;p1"/>
          <p:cNvSpPr txBox="1">
            <a:spLocks noGrp="1"/>
          </p:cNvSpPr>
          <p:nvPr>
            <p:ph type="subTitle" idx="1"/>
          </p:nvPr>
        </p:nvSpPr>
        <p:spPr>
          <a:xfrm>
            <a:off x="4136519" y="3653486"/>
            <a:ext cx="4044499" cy="486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MX"/>
              <a:t>JULIO 2025</a:t>
            </a:r>
            <a:endParaRPr/>
          </a:p>
        </p:txBody>
      </p:sp>
      <p:grpSp>
        <p:nvGrpSpPr>
          <p:cNvPr id="229" name="Google Shape;229;p1"/>
          <p:cNvGrpSpPr/>
          <p:nvPr/>
        </p:nvGrpSpPr>
        <p:grpSpPr>
          <a:xfrm>
            <a:off x="4304827" y="4684291"/>
            <a:ext cx="3582344" cy="1119496"/>
            <a:chOff x="4064399" y="5147584"/>
            <a:chExt cx="4044499" cy="1425333"/>
          </a:xfrm>
        </p:grpSpPr>
        <p:pic>
          <p:nvPicPr>
            <p:cNvPr id="230" name="Google Shape;230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064399" y="5147584"/>
              <a:ext cx="1927624" cy="14253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84535" y="5147584"/>
              <a:ext cx="1924363" cy="142533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5"/>
          <p:cNvSpPr/>
          <p:nvPr/>
        </p:nvSpPr>
        <p:spPr>
          <a:xfrm>
            <a:off x="-31734" y="1762827"/>
            <a:ext cx="12192000" cy="1296000"/>
          </a:xfrm>
          <a:prstGeom prst="rect">
            <a:avLst/>
          </a:prstGeom>
          <a:solidFill>
            <a:schemeClr val="dk2">
              <a:alpha val="83529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4999" marR="156147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None/>
            </a:pPr>
            <a:endParaRPr sz="1600">
              <a:solidFill>
                <a:srgbClr val="FFFFFF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676" name="Google Shape;676;p15"/>
          <p:cNvSpPr/>
          <p:nvPr/>
        </p:nvSpPr>
        <p:spPr>
          <a:xfrm>
            <a:off x="6202659" y="1708827"/>
            <a:ext cx="5989342" cy="1404000"/>
          </a:xfrm>
          <a:prstGeom prst="rect">
            <a:avLst/>
          </a:prstGeom>
          <a:solidFill>
            <a:srgbClr val="EAF1FA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677" name="Google Shape;677;p15"/>
          <p:cNvSpPr/>
          <p:nvPr/>
        </p:nvSpPr>
        <p:spPr>
          <a:xfrm>
            <a:off x="7988270" y="3180655"/>
            <a:ext cx="3955413" cy="3325562"/>
          </a:xfrm>
          <a:prstGeom prst="roundRect">
            <a:avLst>
              <a:gd name="adj" fmla="val 17917"/>
            </a:avLst>
          </a:prstGeom>
          <a:solidFill>
            <a:schemeClr val="lt1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 MT" panose="020B0502020104020203" pitchFamily="34" charset="77"/>
              <a:ea typeface="Gill Sans"/>
              <a:cs typeface="Gill Sans"/>
              <a:sym typeface="Gill Sans"/>
            </a:endParaRPr>
          </a:p>
        </p:txBody>
      </p:sp>
      <p:sp>
        <p:nvSpPr>
          <p:cNvPr id="678" name="Google Shape;678;p15"/>
          <p:cNvSpPr txBox="1">
            <a:spLocks noGrp="1"/>
          </p:cNvSpPr>
          <p:nvPr>
            <p:ph type="sldNum" idx="12"/>
          </p:nvPr>
        </p:nvSpPr>
        <p:spPr>
          <a:xfrm>
            <a:off x="10897499" y="6354762"/>
            <a:ext cx="1080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>
                <a:latin typeface="Gill Sans MT" panose="020B0502020104020203" pitchFamily="34" charset="77"/>
              </a:rPr>
              <a:t>10</a:t>
            </a:fld>
            <a:endParaRPr>
              <a:latin typeface="Gill Sans MT" panose="020B0502020104020203" pitchFamily="34" charset="77"/>
            </a:endParaRPr>
          </a:p>
        </p:txBody>
      </p:sp>
      <p:sp>
        <p:nvSpPr>
          <p:cNvPr id="679" name="Google Shape;679;p15"/>
          <p:cNvSpPr txBox="1"/>
          <p:nvPr/>
        </p:nvSpPr>
        <p:spPr>
          <a:xfrm rot="-5400000">
            <a:off x="6526316" y="4640335"/>
            <a:ext cx="3323987" cy="407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Twentieth Century"/>
              <a:buNone/>
            </a:pPr>
            <a:r>
              <a:rPr lang="es-MX" sz="1450" b="1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CARACTERÍSTICAS</a:t>
            </a:r>
            <a:endParaRPr sz="1450" b="1">
              <a:solidFill>
                <a:schemeClr val="dk1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680" name="Google Shape;680;p15"/>
          <p:cNvSpPr txBox="1"/>
          <p:nvPr/>
        </p:nvSpPr>
        <p:spPr>
          <a:xfrm>
            <a:off x="8388350" y="3182250"/>
            <a:ext cx="3555333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rgbClr val="163B6B"/>
              </a:buClr>
              <a:buSzPts val="1400"/>
              <a:buFont typeface="Arial"/>
              <a:buChar char="•"/>
            </a:pPr>
            <a:r>
              <a:rPr lang="es-MX" sz="1400" b="0" i="0">
                <a:solidFill>
                  <a:srgbClr val="163B6B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Identifica automáticamente de qué documento se trata.</a:t>
            </a:r>
            <a:endParaRPr>
              <a:latin typeface="Gill Sans MT" panose="020B0502020104020203" pitchFamily="34" charset="77"/>
            </a:endParaRPr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rgbClr val="163B6B"/>
              </a:buClr>
              <a:buSzPts val="1400"/>
              <a:buFont typeface="Arial"/>
              <a:buChar char="•"/>
            </a:pPr>
            <a:r>
              <a:rPr lang="es-MX" sz="1400" b="0" i="0">
                <a:solidFill>
                  <a:srgbClr val="163B6B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Recorte automático de la firma, la foto y la imagen.</a:t>
            </a:r>
            <a:endParaRPr>
              <a:latin typeface="Gill Sans MT" panose="020B0502020104020203" pitchFamily="34" charset="77"/>
            </a:endParaRPr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rgbClr val="163B6B"/>
              </a:buClr>
              <a:buSzPts val="1400"/>
              <a:buFont typeface="Arial"/>
              <a:buChar char="•"/>
            </a:pPr>
            <a:r>
              <a:rPr lang="es-MX" sz="1400" b="0" i="0">
                <a:solidFill>
                  <a:srgbClr val="163B6B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Adaptable a nuevos tipos de documentos de identidad.</a:t>
            </a:r>
            <a:endParaRPr>
              <a:latin typeface="Gill Sans MT" panose="020B0502020104020203" pitchFamily="34" charset="77"/>
            </a:endParaRPr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rgbClr val="163B6B"/>
              </a:buClr>
              <a:buSzPts val="1400"/>
              <a:buFont typeface="Arial"/>
              <a:buChar char="•"/>
            </a:pPr>
            <a:r>
              <a:rPr lang="es-MX" sz="1400" b="0" i="0">
                <a:solidFill>
                  <a:srgbClr val="163B6B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Lectura y extracción de todos los campos en menos de 2 segundos.</a:t>
            </a:r>
            <a:endParaRPr>
              <a:latin typeface="Gill Sans MT" panose="020B0502020104020203" pitchFamily="34" charset="77"/>
            </a:endParaRPr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rgbClr val="163B6B"/>
              </a:buClr>
              <a:buSzPts val="1400"/>
              <a:buFont typeface="Arial"/>
              <a:buChar char="•"/>
            </a:pPr>
            <a:r>
              <a:rPr lang="es-MX" sz="1400" b="0" i="0">
                <a:solidFill>
                  <a:srgbClr val="163B6B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Lee documentos de más de 100 países.</a:t>
            </a:r>
            <a:endParaRPr>
              <a:latin typeface="Gill Sans MT" panose="020B0502020104020203" pitchFamily="34" charset="77"/>
            </a:endParaRPr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rgbClr val="163B6B"/>
              </a:buClr>
              <a:buSzPts val="1400"/>
              <a:buFont typeface="Arial"/>
              <a:buChar char="•"/>
            </a:pPr>
            <a:r>
              <a:rPr lang="es-MX" sz="1400" b="0" i="0">
                <a:solidFill>
                  <a:srgbClr val="163B6B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Motor de reconocimiento óptico de caracteres (OCR) de alta fiabilidad (IDFAST)</a:t>
            </a:r>
            <a:endParaRPr>
              <a:latin typeface="Gill Sans MT" panose="020B0502020104020203" pitchFamily="34" charset="77"/>
            </a:endParaRPr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rgbClr val="163B6B"/>
              </a:buClr>
              <a:buSzPts val="1400"/>
              <a:buFont typeface="Arial"/>
              <a:buChar char="•"/>
            </a:pPr>
            <a:r>
              <a:rPr lang="es-MX" sz="1400" b="0" i="0">
                <a:solidFill>
                  <a:srgbClr val="163B6B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Lectura indiferente de la posición del documento.</a:t>
            </a:r>
            <a:endParaRPr>
              <a:latin typeface="Gill Sans MT" panose="020B0502020104020203" pitchFamily="34" charset="77"/>
            </a:endParaRPr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rgbClr val="163B6B"/>
              </a:buClr>
              <a:buSzPts val="1400"/>
              <a:buFont typeface="Arial"/>
              <a:buChar char="•"/>
            </a:pPr>
            <a:r>
              <a:rPr lang="es-MX" sz="1400" b="0" i="0">
                <a:solidFill>
                  <a:srgbClr val="163B6B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Mínimo 2 versiones anuales evolutivas.</a:t>
            </a:r>
            <a:endParaRPr>
              <a:latin typeface="Gill Sans MT" panose="020B0502020104020203" pitchFamily="34" charset="77"/>
            </a:endParaRPr>
          </a:p>
        </p:txBody>
      </p:sp>
      <p:sp>
        <p:nvSpPr>
          <p:cNvPr id="684" name="Google Shape;684;p15"/>
          <p:cNvSpPr txBox="1">
            <a:spLocks noGrp="1"/>
          </p:cNvSpPr>
          <p:nvPr>
            <p:ph type="body" idx="1"/>
          </p:nvPr>
        </p:nvSpPr>
        <p:spPr>
          <a:xfrm>
            <a:off x="0" y="1370167"/>
            <a:ext cx="12191999" cy="366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s-MX">
                <a:latin typeface="Gill Sans MT" panose="020B0502020104020203" pitchFamily="34" charset="77"/>
              </a:rPr>
              <a:t>Hardware (escáner) para la lectura rápida de documentos de identidad</a:t>
            </a:r>
            <a:endParaRPr>
              <a:latin typeface="Gill Sans MT" panose="020B0502020104020203" pitchFamily="34" charset="77"/>
            </a:endParaRPr>
          </a:p>
        </p:txBody>
      </p:sp>
      <p:sp>
        <p:nvSpPr>
          <p:cNvPr id="685" name="Google Shape;685;p15"/>
          <p:cNvSpPr txBox="1"/>
          <p:nvPr/>
        </p:nvSpPr>
        <p:spPr>
          <a:xfrm>
            <a:off x="85315" y="2018412"/>
            <a:ext cx="1561119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500" b="1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Una solución rápida, segura y eficiente.</a:t>
            </a:r>
            <a:endParaRPr>
              <a:latin typeface="Gill Sans MT" panose="020B0502020104020203" pitchFamily="34" charset="77"/>
            </a:endParaRPr>
          </a:p>
        </p:txBody>
      </p:sp>
      <p:sp>
        <p:nvSpPr>
          <p:cNvPr id="686" name="Google Shape;686;p15"/>
          <p:cNvSpPr txBox="1"/>
          <p:nvPr/>
        </p:nvSpPr>
        <p:spPr>
          <a:xfrm>
            <a:off x="1812404" y="1787580"/>
            <a:ext cx="4325269" cy="1246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s-MX" sz="150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Diseñado para todo tipo de documentos ID.</a:t>
            </a:r>
            <a:endParaRPr>
              <a:latin typeface="Gill Sans MT" panose="020B0502020104020203" pitchFamily="34" charset="77"/>
            </a:endParaRPr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s-MX" sz="150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Captura el documento en 600ms/frame.</a:t>
            </a:r>
            <a:endParaRPr>
              <a:latin typeface="Gill Sans MT" panose="020B0502020104020203" pitchFamily="34" charset="77"/>
            </a:endParaRPr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s-MX" sz="150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Funcionamiento intuitivo.</a:t>
            </a:r>
            <a:endParaRPr>
              <a:latin typeface="Gill Sans MT" panose="020B0502020104020203" pitchFamily="34" charset="77"/>
            </a:endParaRPr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s-MX" sz="150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Se vende en paquete con el Software OCR Fast (IDFast).</a:t>
            </a:r>
            <a:endParaRPr sz="1500">
              <a:solidFill>
                <a:schemeClr val="lt1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687" name="Google Shape;687;p15"/>
          <p:cNvSpPr/>
          <p:nvPr/>
        </p:nvSpPr>
        <p:spPr>
          <a:xfrm>
            <a:off x="1711419" y="1834827"/>
            <a:ext cx="36000" cy="115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lt1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688" name="Google Shape;688;p15"/>
          <p:cNvSpPr/>
          <p:nvPr/>
        </p:nvSpPr>
        <p:spPr>
          <a:xfrm>
            <a:off x="6321141" y="1770850"/>
            <a:ext cx="1800000" cy="75194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5EB7B0"/>
              </a:gs>
              <a:gs pos="50000">
                <a:srgbClr val="3EB2A8"/>
              </a:gs>
              <a:gs pos="100000">
                <a:srgbClr val="32A19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Hardware </a:t>
            </a:r>
            <a:endParaRPr>
              <a:latin typeface="Gill Sans MT" panose="020B0502020104020203" pitchFamily="34" charset="77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Plug &amp; Play</a:t>
            </a:r>
            <a:endParaRPr>
              <a:latin typeface="Gill Sans MT" panose="020B0502020104020203" pitchFamily="34" charset="77"/>
            </a:endParaRPr>
          </a:p>
        </p:txBody>
      </p:sp>
      <p:sp>
        <p:nvSpPr>
          <p:cNvPr id="689" name="Google Shape;689;p15"/>
          <p:cNvSpPr/>
          <p:nvPr/>
        </p:nvSpPr>
        <p:spPr>
          <a:xfrm>
            <a:off x="8340703" y="1770850"/>
            <a:ext cx="1800000" cy="75194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706BA1"/>
              </a:gs>
              <a:gs pos="50000">
                <a:srgbClr val="5A5399"/>
              </a:gs>
              <a:gs pos="100000">
                <a:srgbClr val="4C4689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Imagen de Alta Resolución</a:t>
            </a:r>
            <a:endParaRPr sz="1600" b="1">
              <a:solidFill>
                <a:schemeClr val="lt1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690" name="Google Shape;690;p15"/>
          <p:cNvSpPr/>
          <p:nvPr/>
        </p:nvSpPr>
        <p:spPr>
          <a:xfrm>
            <a:off x="10360266" y="1770850"/>
            <a:ext cx="1800000" cy="75194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8D87D6"/>
              </a:gs>
              <a:gs pos="50000">
                <a:srgbClr val="7B72D5"/>
              </a:gs>
              <a:gs pos="100000">
                <a:srgbClr val="685FC1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Alta Fiabilidad</a:t>
            </a:r>
            <a:endParaRPr sz="1600" b="1">
              <a:solidFill>
                <a:schemeClr val="lt1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691" name="Google Shape;691;p15"/>
          <p:cNvSpPr txBox="1"/>
          <p:nvPr/>
        </p:nvSpPr>
        <p:spPr>
          <a:xfrm>
            <a:off x="6321141" y="2564687"/>
            <a:ext cx="1800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(USB2) Sin fuente de alimentación</a:t>
            </a:r>
            <a:endParaRPr>
              <a:latin typeface="Gill Sans MT" panose="020B0502020104020203" pitchFamily="34" charset="77"/>
            </a:endParaRPr>
          </a:p>
        </p:txBody>
      </p:sp>
      <p:sp>
        <p:nvSpPr>
          <p:cNvPr id="692" name="Google Shape;692;p15"/>
          <p:cNvSpPr txBox="1"/>
          <p:nvPr/>
        </p:nvSpPr>
        <p:spPr>
          <a:xfrm>
            <a:off x="8340703" y="2564687"/>
            <a:ext cx="1800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Luz Blanca</a:t>
            </a:r>
            <a:endParaRPr>
              <a:latin typeface="Gill Sans MT" panose="020B0502020104020203" pitchFamily="34" charset="77"/>
            </a:endParaRPr>
          </a:p>
        </p:txBody>
      </p:sp>
      <p:sp>
        <p:nvSpPr>
          <p:cNvPr id="693" name="Google Shape;693;p15"/>
          <p:cNvSpPr txBox="1"/>
          <p:nvPr/>
        </p:nvSpPr>
        <p:spPr>
          <a:xfrm>
            <a:off x="10360266" y="2564687"/>
            <a:ext cx="1800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Tecnología LED, sin partes móviles</a:t>
            </a:r>
            <a:endParaRPr>
              <a:latin typeface="Gill Sans MT" panose="020B0502020104020203" pitchFamily="34" charset="77"/>
            </a:endParaRPr>
          </a:p>
        </p:txBody>
      </p:sp>
      <p:grpSp>
        <p:nvGrpSpPr>
          <p:cNvPr id="694" name="Google Shape;694;p15"/>
          <p:cNvGrpSpPr/>
          <p:nvPr/>
        </p:nvGrpSpPr>
        <p:grpSpPr>
          <a:xfrm>
            <a:off x="2959141" y="5184309"/>
            <a:ext cx="4776964" cy="1417101"/>
            <a:chOff x="7640913" y="3491926"/>
            <a:chExt cx="4776964" cy="1417101"/>
          </a:xfrm>
        </p:grpSpPr>
        <p:sp>
          <p:nvSpPr>
            <p:cNvPr id="695" name="Google Shape;695;p15"/>
            <p:cNvSpPr/>
            <p:nvPr/>
          </p:nvSpPr>
          <p:spPr>
            <a:xfrm>
              <a:off x="7640913" y="3491927"/>
              <a:ext cx="4776964" cy="14171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Gill Sans"/>
                <a:buNone/>
              </a:pPr>
              <a:endParaRPr sz="1100">
                <a:solidFill>
                  <a:schemeClr val="dk1"/>
                </a:solidFill>
                <a:latin typeface="Gill Sans MT" panose="020B0502020104020203" pitchFamily="34" charset="77"/>
                <a:ea typeface="Gill Sans"/>
                <a:cs typeface="Gill Sans"/>
                <a:sym typeface="Gill Sans"/>
              </a:endParaRPr>
            </a:p>
          </p:txBody>
        </p:sp>
        <p:pic>
          <p:nvPicPr>
            <p:cNvPr id="696" name="Google Shape;696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875413" y="3491926"/>
              <a:ext cx="514580" cy="4417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7" name="Google Shape;697;p15"/>
            <p:cNvSpPr txBox="1"/>
            <p:nvPr/>
          </p:nvSpPr>
          <p:spPr>
            <a:xfrm>
              <a:off x="8312584" y="3512772"/>
              <a:ext cx="4105291" cy="4000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Twentieth Century"/>
                <a:buNone/>
              </a:pPr>
              <a:r>
                <a:rPr lang="es-MX" sz="1400" b="1">
                  <a:solidFill>
                    <a:schemeClr val="dk1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ESPECIFICACIONES TÉCNICAS</a:t>
              </a:r>
              <a:endParaRPr sz="1400" b="1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98" name="Google Shape;698;p15"/>
            <p:cNvSpPr txBox="1"/>
            <p:nvPr/>
          </p:nvSpPr>
          <p:spPr>
            <a:xfrm>
              <a:off x="7640913" y="3901549"/>
              <a:ext cx="4776963" cy="9325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51999" marR="0" lvl="0" indent="-190549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300"/>
                <a:buFont typeface="Twentieth Century"/>
                <a:buChar char="●"/>
              </a:pPr>
              <a:r>
                <a:rPr lang="es-MX" sz="1400">
                  <a:solidFill>
                    <a:schemeClr val="dk1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Fácil integración: SDK disponible en DLL, COM y Active X. </a:t>
              </a:r>
              <a:endParaRPr>
                <a:latin typeface="Gill Sans MT" panose="020B0502020104020203" pitchFamily="34" charset="77"/>
              </a:endParaRPr>
            </a:p>
            <a:p>
              <a:pPr marL="251999" marR="0" lvl="0" indent="-190549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300"/>
                <a:buFont typeface="Twentieth Century"/>
                <a:buChar char="●"/>
              </a:pPr>
              <a:r>
                <a:rPr lang="es-MX" sz="1400">
                  <a:solidFill>
                    <a:schemeClr val="dk1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Integración rápida y fácil en aplicaciones de terceros.</a:t>
              </a:r>
              <a:endParaRPr>
                <a:latin typeface="Gill Sans MT" panose="020B0502020104020203" pitchFamily="34" charset="77"/>
              </a:endParaRPr>
            </a:p>
            <a:p>
              <a:pPr marL="251999" marR="0" lvl="0" indent="-190549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300"/>
                <a:buFont typeface="Twentieth Century"/>
                <a:buChar char="●"/>
              </a:pPr>
              <a:r>
                <a:rPr lang="es-MX" sz="1400">
                  <a:solidFill>
                    <a:schemeClr val="dk1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Adquisición de la imagen controlada directamente del SDK.</a:t>
              </a:r>
              <a:endParaRPr>
                <a:latin typeface="Gill Sans MT" panose="020B0502020104020203" pitchFamily="34" charset="77"/>
              </a:endParaRPr>
            </a:p>
          </p:txBody>
        </p:sp>
      </p:grpSp>
      <p:sp>
        <p:nvSpPr>
          <p:cNvPr id="699" name="Google Shape;699;p15"/>
          <p:cNvSpPr txBox="1"/>
          <p:nvPr/>
        </p:nvSpPr>
        <p:spPr>
          <a:xfrm>
            <a:off x="2959141" y="3252206"/>
            <a:ext cx="4499152" cy="1654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50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La combinación de un escáner que captura el documento de identidad en menos de 2 segundos, juntamente con un avanzado software OCR para la lectura y verificación de las medidas de seguridad de los documentos, permite reducir los tiempos de espera de los clientes, registrar sus datos de forma rápida y sin errores, y prevenir el fraude por falsificación documental</a:t>
            </a:r>
            <a:endParaRPr sz="1450">
              <a:solidFill>
                <a:schemeClr val="dk1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700" name="Google Shape;70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553" y="5072240"/>
            <a:ext cx="1748443" cy="1532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6269" y="3201375"/>
            <a:ext cx="2290997" cy="2034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22745" y="118282"/>
            <a:ext cx="5083041" cy="13229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247;p2">
            <a:extLst>
              <a:ext uri="{FF2B5EF4-FFF2-40B4-BE49-F238E27FC236}">
                <a16:creationId xmlns:a16="http://schemas.microsoft.com/office/drawing/2014/main" id="{8E47B12C-379F-AE9B-0EDA-691148915765}"/>
              </a:ext>
            </a:extLst>
          </p:cNvPr>
          <p:cNvGrpSpPr/>
          <p:nvPr/>
        </p:nvGrpSpPr>
        <p:grpSpPr>
          <a:xfrm>
            <a:off x="158234" y="298130"/>
            <a:ext cx="983540" cy="677763"/>
            <a:chOff x="1335389" y="2794404"/>
            <a:chExt cx="983540" cy="677763"/>
          </a:xfrm>
        </p:grpSpPr>
        <p:sp>
          <p:nvSpPr>
            <p:cNvPr id="3" name="Google Shape;248;p2">
              <a:extLst>
                <a:ext uri="{FF2B5EF4-FFF2-40B4-BE49-F238E27FC236}">
                  <a16:creationId xmlns:a16="http://schemas.microsoft.com/office/drawing/2014/main" id="{5611554D-8CC4-02BA-C484-598B66121682}"/>
                </a:ext>
              </a:extLst>
            </p:cNvPr>
            <p:cNvSpPr/>
            <p:nvPr/>
          </p:nvSpPr>
          <p:spPr>
            <a:xfrm>
              <a:off x="1335389" y="2794404"/>
              <a:ext cx="983540" cy="677763"/>
            </a:xfrm>
            <a:custGeom>
              <a:avLst/>
              <a:gdLst/>
              <a:ahLst/>
              <a:cxnLst/>
              <a:rect l="l" t="t" r="r" b="b"/>
              <a:pathLst>
                <a:path w="3980015" h="1542406" extrusionOk="0">
                  <a:moveTo>
                    <a:pt x="0" y="0"/>
                  </a:moveTo>
                  <a:lnTo>
                    <a:pt x="3980015" y="0"/>
                  </a:lnTo>
                  <a:lnTo>
                    <a:pt x="3980015" y="1542406"/>
                  </a:lnTo>
                  <a:lnTo>
                    <a:pt x="0" y="1542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13775" tIns="113775" rIns="113775" bIns="1137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Gill Sans"/>
                <a:buNone/>
              </a:pPr>
              <a:endParaRPr sz="1400" b="0" i="0" u="none" strike="noStrike" cap="none">
                <a:solidFill>
                  <a:schemeClr val="dk2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" name="Google Shape;249;p2" descr="Icono De Producto De Software">
              <a:extLst>
                <a:ext uri="{FF2B5EF4-FFF2-40B4-BE49-F238E27FC236}">
                  <a16:creationId xmlns:a16="http://schemas.microsoft.com/office/drawing/2014/main" id="{B61327A4-E881-C6D6-FF54-D9DC1B9BE445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3776" b="81531" l="4286" r="92143">
                          <a14:foregroundMark x1="52653" y1="59898" x2="52653" y2="59898"/>
                          <a14:foregroundMark x1="53980" y1="74388" x2="53980" y2="74388"/>
                          <a14:foregroundMark x1="50000" y1="69592" x2="50000" y2="69592"/>
                          <a14:foregroundMark x1="91327" y1="74388" x2="91327" y2="74388"/>
                          <a14:foregroundMark x1="74184" y1="13776" x2="74184" y2="13776"/>
                          <a14:foregroundMark x1="11327" y1="36224" x2="11327" y2="36224"/>
                          <a14:foregroundMark x1="4286" y1="33980" x2="4286" y2="33980"/>
                          <a14:foregroundMark x1="92143" y1="46327" x2="92143" y2="46327"/>
                          <a14:foregroundMark x1="34184" y1="43673" x2="34184" y2="43673"/>
                          <a14:foregroundMark x1="59184" y1="39694" x2="59184" y2="39694"/>
                          <a14:foregroundMark x1="61020" y1="39286" x2="61020" y2="39286"/>
                          <a14:foregroundMark x1="54796" y1="33980" x2="54796" y2="33980"/>
                        </a14:backgroundRemoval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 l="3121" t="10706" r="3534" b="10504"/>
            <a:stretch/>
          </p:blipFill>
          <p:spPr>
            <a:xfrm>
              <a:off x="1464627" y="2827285"/>
              <a:ext cx="725064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16"/>
          <p:cNvSpPr/>
          <p:nvPr/>
        </p:nvSpPr>
        <p:spPr>
          <a:xfrm>
            <a:off x="0" y="1663013"/>
            <a:ext cx="12192000" cy="1836576"/>
          </a:xfrm>
          <a:prstGeom prst="rect">
            <a:avLst/>
          </a:prstGeom>
          <a:solidFill>
            <a:schemeClr val="accent1">
              <a:alpha val="83529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4999" marR="156147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None/>
            </a:pPr>
            <a:endParaRPr sz="1600">
              <a:solidFill>
                <a:srgbClr val="FFFFFF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08" name="Google Shape;708;p16"/>
          <p:cNvSpPr txBox="1"/>
          <p:nvPr/>
        </p:nvSpPr>
        <p:spPr>
          <a:xfrm>
            <a:off x="15117" y="1849078"/>
            <a:ext cx="1391888" cy="1654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50" b="1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Una solución segura y confiable para detectar autenticidad de documentos.</a:t>
            </a:r>
            <a:endParaRPr>
              <a:latin typeface="Gill Sans MT" panose="020B0502020104020203" pitchFamily="34" charset="77"/>
            </a:endParaRPr>
          </a:p>
        </p:txBody>
      </p:sp>
      <p:sp>
        <p:nvSpPr>
          <p:cNvPr id="709" name="Google Shape;709;p16"/>
          <p:cNvSpPr txBox="1"/>
          <p:nvPr/>
        </p:nvSpPr>
        <p:spPr>
          <a:xfrm>
            <a:off x="1474299" y="1649044"/>
            <a:ext cx="4440333" cy="1877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50"/>
              <a:buFont typeface="Arial"/>
              <a:buChar char="•"/>
            </a:pPr>
            <a:r>
              <a:rPr lang="es-MX" sz="1450" dirty="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Diseñado para los documentos INE y pasaportes mexicanos.</a:t>
            </a:r>
            <a:endParaRPr dirty="0">
              <a:latin typeface="Gill Sans MT" panose="020B0502020104020203" pitchFamily="34" charset="77"/>
            </a:endParaRPr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50"/>
              <a:buFont typeface="Arial"/>
              <a:buChar char="•"/>
            </a:pPr>
            <a:r>
              <a:rPr lang="es-MX" sz="1450" dirty="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Se vende en paquete con el Software OCR Fraud (IDFraud).</a:t>
            </a:r>
            <a:endParaRPr dirty="0">
              <a:latin typeface="Gill Sans MT" panose="020B0502020104020203" pitchFamily="34" charset="77"/>
            </a:endParaRPr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50"/>
              <a:buFont typeface="Arial"/>
              <a:buChar char="•"/>
            </a:pPr>
            <a:r>
              <a:rPr lang="es-MX" sz="1450" dirty="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Permite detectar con luz infrarroja la impresión con tinta de seguridad B900.</a:t>
            </a:r>
            <a:endParaRPr dirty="0">
              <a:latin typeface="Gill Sans MT" panose="020B0502020104020203" pitchFamily="34" charset="77"/>
            </a:endParaRPr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50"/>
              <a:buFont typeface="Arial"/>
              <a:buChar char="•"/>
            </a:pPr>
            <a:r>
              <a:rPr lang="es-MX" sz="1450" dirty="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Permite detectar características especiales con Luz UV.</a:t>
            </a:r>
            <a:endParaRPr sz="1450" dirty="0">
              <a:solidFill>
                <a:schemeClr val="lt1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10" name="Google Shape;710;p16"/>
          <p:cNvSpPr/>
          <p:nvPr/>
        </p:nvSpPr>
        <p:spPr>
          <a:xfrm>
            <a:off x="1425433" y="1885742"/>
            <a:ext cx="36000" cy="140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lt1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11" name="Google Shape;711;p16"/>
          <p:cNvSpPr/>
          <p:nvPr/>
        </p:nvSpPr>
        <p:spPr>
          <a:xfrm>
            <a:off x="5929748" y="1663668"/>
            <a:ext cx="6264000" cy="1835921"/>
          </a:xfrm>
          <a:prstGeom prst="rect">
            <a:avLst/>
          </a:prstGeom>
          <a:solidFill>
            <a:srgbClr val="E4E3F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12" name="Google Shape;712;p16"/>
          <p:cNvSpPr/>
          <p:nvPr/>
        </p:nvSpPr>
        <p:spPr>
          <a:xfrm>
            <a:off x="7083970" y="3665934"/>
            <a:ext cx="4932000" cy="2700000"/>
          </a:xfrm>
          <a:prstGeom prst="roundRect">
            <a:avLst>
              <a:gd name="adj" fmla="val 1791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 MT" panose="020B0502020104020203" pitchFamily="34" charset="77"/>
              <a:ea typeface="Gill Sans"/>
              <a:cs typeface="Gill Sans"/>
              <a:sym typeface="Gill Sans"/>
            </a:endParaRPr>
          </a:p>
        </p:txBody>
      </p:sp>
      <p:sp>
        <p:nvSpPr>
          <p:cNvPr id="713" name="Google Shape;713;p16"/>
          <p:cNvSpPr txBox="1">
            <a:spLocks noGrp="1"/>
          </p:cNvSpPr>
          <p:nvPr>
            <p:ph type="sldNum" idx="12"/>
          </p:nvPr>
        </p:nvSpPr>
        <p:spPr>
          <a:xfrm>
            <a:off x="10897499" y="6354762"/>
            <a:ext cx="1080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>
                <a:latin typeface="Gill Sans MT" panose="020B0502020104020203" pitchFamily="34" charset="77"/>
              </a:rPr>
              <a:t>11</a:t>
            </a:fld>
            <a:endParaRPr>
              <a:latin typeface="Gill Sans MT" panose="020B0502020104020203" pitchFamily="34" charset="77"/>
            </a:endParaRPr>
          </a:p>
        </p:txBody>
      </p:sp>
      <p:sp>
        <p:nvSpPr>
          <p:cNvPr id="714" name="Google Shape;714;p16"/>
          <p:cNvSpPr txBox="1"/>
          <p:nvPr/>
        </p:nvSpPr>
        <p:spPr>
          <a:xfrm rot="-5400000">
            <a:off x="5948660" y="4812048"/>
            <a:ext cx="2678400" cy="407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Twentieth Century"/>
              <a:buNone/>
            </a:pPr>
            <a:r>
              <a:rPr lang="es-MX" sz="1450" b="1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CARACTERÍSTICAS</a:t>
            </a:r>
            <a:endParaRPr sz="1450" b="1">
              <a:solidFill>
                <a:schemeClr val="dk1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15" name="Google Shape;715;p16"/>
          <p:cNvSpPr txBox="1"/>
          <p:nvPr/>
        </p:nvSpPr>
        <p:spPr>
          <a:xfrm>
            <a:off x="7483381" y="3677106"/>
            <a:ext cx="4500163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rgbClr val="163B6B"/>
              </a:buClr>
              <a:buSzPts val="1400"/>
              <a:buFont typeface="Arial"/>
              <a:buChar char="•"/>
            </a:pPr>
            <a:r>
              <a:rPr lang="es-MX" sz="1400" b="0" i="0">
                <a:solidFill>
                  <a:srgbClr val="163B6B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Identifica automáticamente de qué documento se trata.</a:t>
            </a:r>
            <a:endParaRPr>
              <a:latin typeface="Gill Sans MT" panose="020B0502020104020203" pitchFamily="34" charset="77"/>
            </a:endParaRPr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rgbClr val="163B6B"/>
              </a:buClr>
              <a:buSzPts val="1400"/>
              <a:buFont typeface="Arial"/>
              <a:buChar char="•"/>
            </a:pPr>
            <a:r>
              <a:rPr lang="es-MX" sz="1400" b="0" i="0">
                <a:solidFill>
                  <a:srgbClr val="163B6B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Recorte automático de la firma, la foto y la imagen.</a:t>
            </a:r>
            <a:endParaRPr>
              <a:latin typeface="Gill Sans MT" panose="020B0502020104020203" pitchFamily="34" charset="77"/>
            </a:endParaRPr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rgbClr val="163B6B"/>
              </a:buClr>
              <a:buSzPts val="1400"/>
              <a:buFont typeface="Arial"/>
              <a:buChar char="•"/>
            </a:pPr>
            <a:r>
              <a:rPr lang="es-MX" sz="1400" b="0" i="0">
                <a:solidFill>
                  <a:srgbClr val="163B6B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Adaptable a nuevos tipos de documentos de identidad.</a:t>
            </a:r>
            <a:endParaRPr>
              <a:latin typeface="Gill Sans MT" panose="020B0502020104020203" pitchFamily="34" charset="77"/>
            </a:endParaRPr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rgbClr val="163B6B"/>
              </a:buClr>
              <a:buSzPts val="1400"/>
              <a:buFont typeface="Arial"/>
              <a:buChar char="•"/>
            </a:pPr>
            <a:r>
              <a:rPr lang="es-MX" sz="1400" b="0" i="0">
                <a:solidFill>
                  <a:srgbClr val="163B6B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Lectura y extracción de campos VIZ y MRZ en menos de 5 segundos.</a:t>
            </a:r>
            <a:endParaRPr>
              <a:latin typeface="Gill Sans MT" panose="020B0502020104020203" pitchFamily="34" charset="77"/>
            </a:endParaRPr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rgbClr val="163B6B"/>
              </a:buClr>
              <a:buSzPts val="1400"/>
              <a:buFont typeface="Arial"/>
              <a:buChar char="•"/>
            </a:pPr>
            <a:r>
              <a:rPr lang="es-MX" sz="1400" b="0" i="0">
                <a:solidFill>
                  <a:srgbClr val="163B6B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Lee otros documentos de más de 100 países.</a:t>
            </a:r>
            <a:endParaRPr>
              <a:latin typeface="Gill Sans MT" panose="020B0502020104020203" pitchFamily="34" charset="77"/>
            </a:endParaRPr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rgbClr val="163B6B"/>
              </a:buClr>
              <a:buSzPts val="1400"/>
              <a:buFont typeface="Arial"/>
              <a:buChar char="•"/>
            </a:pPr>
            <a:r>
              <a:rPr lang="es-MX" sz="1400" b="0" i="0">
                <a:solidFill>
                  <a:srgbClr val="163B6B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Motor de reconocimiento óptico de caracteres (OCR) de alta fiabilidad</a:t>
            </a:r>
            <a:endParaRPr>
              <a:latin typeface="Gill Sans MT" panose="020B0502020104020203" pitchFamily="34" charset="77"/>
            </a:endParaRPr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rgbClr val="163B6B"/>
              </a:buClr>
              <a:buSzPts val="1400"/>
              <a:buFont typeface="Arial"/>
              <a:buChar char="•"/>
            </a:pPr>
            <a:r>
              <a:rPr lang="es-MX" sz="1400" b="0" i="0">
                <a:solidFill>
                  <a:srgbClr val="163B6B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(IDFraud de Mitek) con 3 luces.</a:t>
            </a:r>
            <a:endParaRPr>
              <a:latin typeface="Gill Sans MT" panose="020B0502020104020203" pitchFamily="34" charset="77"/>
            </a:endParaRPr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rgbClr val="163B6B"/>
              </a:buClr>
              <a:buSzPts val="1400"/>
              <a:buFont typeface="Arial"/>
              <a:buChar char="•"/>
            </a:pPr>
            <a:r>
              <a:rPr lang="es-MX" sz="1400" b="0" i="0">
                <a:solidFill>
                  <a:srgbClr val="163B6B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Lectura indiferente de la posición del documento.</a:t>
            </a:r>
            <a:endParaRPr>
              <a:latin typeface="Gill Sans MT" panose="020B0502020104020203" pitchFamily="34" charset="77"/>
            </a:endParaRPr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rgbClr val="163B6B"/>
              </a:buClr>
              <a:buSzPts val="1400"/>
              <a:buFont typeface="Arial"/>
              <a:buChar char="•"/>
            </a:pPr>
            <a:r>
              <a:rPr lang="es-MX" sz="1400" b="0" i="0">
                <a:solidFill>
                  <a:srgbClr val="163B6B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Se prevé la liberación de la nueva versión OCR a fines de 2024.</a:t>
            </a:r>
            <a:endParaRPr>
              <a:latin typeface="Gill Sans MT" panose="020B0502020104020203" pitchFamily="34" charset="77"/>
            </a:endParaRPr>
          </a:p>
        </p:txBody>
      </p:sp>
      <p:sp>
        <p:nvSpPr>
          <p:cNvPr id="719" name="Google Shape;719;p16"/>
          <p:cNvSpPr txBox="1">
            <a:spLocks noGrp="1"/>
          </p:cNvSpPr>
          <p:nvPr>
            <p:ph type="body" idx="1"/>
          </p:nvPr>
        </p:nvSpPr>
        <p:spPr>
          <a:xfrm>
            <a:off x="0" y="1216207"/>
            <a:ext cx="12191999" cy="366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s-MX">
                <a:latin typeface="Gill Sans MT" panose="020B0502020104020203" pitchFamily="34" charset="77"/>
              </a:rPr>
              <a:t>Hardware (escáner) para la validación y autenticación de documentos de identidad</a:t>
            </a:r>
            <a:endParaRPr>
              <a:latin typeface="Gill Sans MT" panose="020B0502020104020203" pitchFamily="34" charset="77"/>
            </a:endParaRPr>
          </a:p>
        </p:txBody>
      </p:sp>
      <p:sp>
        <p:nvSpPr>
          <p:cNvPr id="720" name="Google Shape;720;p16"/>
          <p:cNvSpPr/>
          <p:nvPr/>
        </p:nvSpPr>
        <p:spPr>
          <a:xfrm>
            <a:off x="6026730" y="1778537"/>
            <a:ext cx="1800000" cy="75194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5EB7B0"/>
              </a:gs>
              <a:gs pos="50000">
                <a:srgbClr val="3EB2A8"/>
              </a:gs>
              <a:gs pos="100000">
                <a:srgbClr val="32A19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Hardware </a:t>
            </a:r>
            <a:endParaRPr>
              <a:latin typeface="Gill Sans MT" panose="020B0502020104020203" pitchFamily="34" charset="77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Plug &amp; Play</a:t>
            </a:r>
            <a:endParaRPr>
              <a:latin typeface="Gill Sans MT" panose="020B0502020104020203" pitchFamily="34" charset="77"/>
            </a:endParaRPr>
          </a:p>
        </p:txBody>
      </p:sp>
      <p:sp>
        <p:nvSpPr>
          <p:cNvPr id="721" name="Google Shape;721;p16"/>
          <p:cNvSpPr txBox="1"/>
          <p:nvPr/>
        </p:nvSpPr>
        <p:spPr>
          <a:xfrm>
            <a:off x="6026730" y="2572374"/>
            <a:ext cx="1800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(USB2) Sin fuente de alimentación</a:t>
            </a:r>
            <a:endParaRPr>
              <a:latin typeface="Gill Sans MT" panose="020B0502020104020203" pitchFamily="34" charset="77"/>
            </a:endParaRPr>
          </a:p>
        </p:txBody>
      </p:sp>
      <p:sp>
        <p:nvSpPr>
          <p:cNvPr id="722" name="Google Shape;722;p16"/>
          <p:cNvSpPr/>
          <p:nvPr/>
        </p:nvSpPr>
        <p:spPr>
          <a:xfrm>
            <a:off x="7873643" y="1778537"/>
            <a:ext cx="2412000" cy="75194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79DC2"/>
              </a:gs>
              <a:gs pos="50000">
                <a:srgbClr val="0096C1"/>
              </a:gs>
              <a:gs pos="100000">
                <a:srgbClr val="0088B2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Imagen de Alta Resolución</a:t>
            </a:r>
            <a:endParaRPr>
              <a:latin typeface="Gill Sans MT" panose="020B0502020104020203" pitchFamily="34" charset="77"/>
            </a:endParaRPr>
          </a:p>
        </p:txBody>
      </p:sp>
      <p:sp>
        <p:nvSpPr>
          <p:cNvPr id="723" name="Google Shape;723;p16"/>
          <p:cNvSpPr txBox="1"/>
          <p:nvPr/>
        </p:nvSpPr>
        <p:spPr>
          <a:xfrm>
            <a:off x="7873643" y="2572374"/>
            <a:ext cx="24120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dirty="0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Luz blanca, IR y UV.</a:t>
            </a:r>
            <a:endParaRPr dirty="0">
              <a:latin typeface="Gill Sans MT" panose="020B0502020104020203" pitchFamily="34" charset="77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dirty="0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Verificación de características de seguridad del documento.</a:t>
            </a:r>
            <a:endParaRPr dirty="0">
              <a:latin typeface="Gill Sans MT" panose="020B0502020104020203" pitchFamily="34" charset="77"/>
            </a:endParaRPr>
          </a:p>
        </p:txBody>
      </p:sp>
      <p:sp>
        <p:nvSpPr>
          <p:cNvPr id="724" name="Google Shape;724;p16"/>
          <p:cNvSpPr/>
          <p:nvPr/>
        </p:nvSpPr>
        <p:spPr>
          <a:xfrm>
            <a:off x="10332556" y="1778537"/>
            <a:ext cx="1800000" cy="75194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706BA1"/>
              </a:gs>
              <a:gs pos="50000">
                <a:srgbClr val="5A5399"/>
              </a:gs>
              <a:gs pos="100000">
                <a:srgbClr val="4C4689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Alta Fiabilidad</a:t>
            </a:r>
            <a:endParaRPr>
              <a:latin typeface="Gill Sans MT" panose="020B0502020104020203" pitchFamily="34" charset="77"/>
            </a:endParaRPr>
          </a:p>
        </p:txBody>
      </p:sp>
      <p:sp>
        <p:nvSpPr>
          <p:cNvPr id="725" name="Google Shape;725;p16"/>
          <p:cNvSpPr txBox="1"/>
          <p:nvPr/>
        </p:nvSpPr>
        <p:spPr>
          <a:xfrm>
            <a:off x="10332556" y="2572374"/>
            <a:ext cx="1800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Tecnología LED, sin partes móviles</a:t>
            </a:r>
            <a:endParaRPr>
              <a:latin typeface="Gill Sans MT" panose="020B0502020104020203" pitchFamily="34" charset="77"/>
            </a:endParaRPr>
          </a:p>
        </p:txBody>
      </p:sp>
      <p:sp>
        <p:nvSpPr>
          <p:cNvPr id="726" name="Google Shape;726;p16"/>
          <p:cNvSpPr/>
          <p:nvPr/>
        </p:nvSpPr>
        <p:spPr>
          <a:xfrm>
            <a:off x="152630" y="3871927"/>
            <a:ext cx="4146002" cy="2376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Gill Sans"/>
              <a:buNone/>
            </a:pPr>
            <a:endParaRPr sz="1100">
              <a:solidFill>
                <a:schemeClr val="dk1"/>
              </a:solidFill>
              <a:latin typeface="Gill Sans MT" panose="020B0502020104020203" pitchFamily="34" charset="77"/>
              <a:ea typeface="Gill Sans"/>
              <a:cs typeface="Gill Sans"/>
              <a:sym typeface="Gill Sans"/>
            </a:endParaRPr>
          </a:p>
        </p:txBody>
      </p:sp>
      <p:grpSp>
        <p:nvGrpSpPr>
          <p:cNvPr id="727" name="Google Shape;727;p16"/>
          <p:cNvGrpSpPr/>
          <p:nvPr/>
        </p:nvGrpSpPr>
        <p:grpSpPr>
          <a:xfrm>
            <a:off x="359420" y="3940247"/>
            <a:ext cx="3939212" cy="441771"/>
            <a:chOff x="327655" y="3924350"/>
            <a:chExt cx="3939212" cy="441771"/>
          </a:xfrm>
        </p:grpSpPr>
        <p:pic>
          <p:nvPicPr>
            <p:cNvPr id="728" name="Google Shape;728;p1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7655" y="3924350"/>
              <a:ext cx="514580" cy="4417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9" name="Google Shape;729;p16"/>
            <p:cNvSpPr txBox="1"/>
            <p:nvPr/>
          </p:nvSpPr>
          <p:spPr>
            <a:xfrm>
              <a:off x="764827" y="3945196"/>
              <a:ext cx="3502040" cy="4000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Twentieth Century"/>
                <a:buNone/>
              </a:pPr>
              <a:r>
                <a:rPr lang="es-MX" sz="1400" b="1">
                  <a:solidFill>
                    <a:schemeClr val="dk1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ESPECIFICACIONES TÉCNICAS</a:t>
              </a:r>
              <a:endParaRPr sz="1400" b="1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</p:txBody>
        </p:sp>
      </p:grpSp>
      <p:sp>
        <p:nvSpPr>
          <p:cNvPr id="730" name="Google Shape;730;p16"/>
          <p:cNvSpPr txBox="1"/>
          <p:nvPr/>
        </p:nvSpPr>
        <p:spPr>
          <a:xfrm>
            <a:off x="152631" y="4363725"/>
            <a:ext cx="4146001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1999" marR="0" lvl="0" indent="-190549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Twentieth Century"/>
              <a:buChar char="●"/>
            </a:pPr>
            <a:r>
              <a:rPr lang="es-MX" sz="1400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Fácil integración: SDK disponible en DLL, COM y Active X. </a:t>
            </a:r>
            <a:endParaRPr>
              <a:latin typeface="Gill Sans MT" panose="020B0502020104020203" pitchFamily="34" charset="77"/>
            </a:endParaRPr>
          </a:p>
          <a:p>
            <a:pPr marL="251999" marR="0" lvl="0" indent="-190549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Twentieth Century"/>
              <a:buChar char="●"/>
            </a:pPr>
            <a:r>
              <a:rPr lang="es-MX" sz="1400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Integración rápida y fácil en aplicaciones de terceros.</a:t>
            </a:r>
            <a:endParaRPr>
              <a:latin typeface="Gill Sans MT" panose="020B0502020104020203" pitchFamily="34" charset="77"/>
            </a:endParaRPr>
          </a:p>
          <a:p>
            <a:pPr marL="251999" marR="0" lvl="0" indent="-190549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Twentieth Century"/>
              <a:buChar char="●"/>
            </a:pPr>
            <a:r>
              <a:rPr lang="es-MX" sz="1400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Adquisición de la imagen controlada directamente del SDK.</a:t>
            </a:r>
            <a:endParaRPr>
              <a:latin typeface="Gill Sans MT" panose="020B0502020104020203" pitchFamily="34" charset="77"/>
            </a:endParaRPr>
          </a:p>
          <a:p>
            <a:pPr marL="251999" marR="0" lvl="0" indent="-190549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Twentieth Century"/>
              <a:buChar char="●"/>
            </a:pPr>
            <a:r>
              <a:rPr lang="es-MX" sz="1400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Autenticación de documentos a partir de luz blanca, IR y UV.</a:t>
            </a:r>
            <a:endParaRPr>
              <a:latin typeface="Gill Sans MT" panose="020B0502020104020203" pitchFamily="34" charset="77"/>
            </a:endParaRPr>
          </a:p>
        </p:txBody>
      </p:sp>
      <p:sp>
        <p:nvSpPr>
          <p:cNvPr id="731" name="Google Shape;731;p16"/>
          <p:cNvSpPr/>
          <p:nvPr/>
        </p:nvSpPr>
        <p:spPr>
          <a:xfrm>
            <a:off x="5586277" y="5588953"/>
            <a:ext cx="1246095" cy="39905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 MT" panose="020B0502020104020203" pitchFamily="34" charset="77"/>
              <a:ea typeface="Gill Sans"/>
              <a:cs typeface="Gill Sans"/>
              <a:sym typeface="Gill Sans"/>
            </a:endParaRPr>
          </a:p>
        </p:txBody>
      </p:sp>
      <p:pic>
        <p:nvPicPr>
          <p:cNvPr id="732" name="Google Shape;732;p16"/>
          <p:cNvPicPr preferRelativeResize="0"/>
          <p:nvPr/>
        </p:nvPicPr>
        <p:blipFill rotWithShape="1">
          <a:blip r:embed="rId4">
            <a:alphaModFix/>
          </a:blip>
          <a:srcRect t="51453" b="5700"/>
          <a:stretch/>
        </p:blipFill>
        <p:spPr>
          <a:xfrm>
            <a:off x="4350338" y="4382018"/>
            <a:ext cx="2675422" cy="152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33148" y="183568"/>
            <a:ext cx="4587164" cy="11655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247;p2">
            <a:extLst>
              <a:ext uri="{FF2B5EF4-FFF2-40B4-BE49-F238E27FC236}">
                <a16:creationId xmlns:a16="http://schemas.microsoft.com/office/drawing/2014/main" id="{30656179-866B-9559-5432-0A1C07D2EF91}"/>
              </a:ext>
            </a:extLst>
          </p:cNvPr>
          <p:cNvGrpSpPr/>
          <p:nvPr/>
        </p:nvGrpSpPr>
        <p:grpSpPr>
          <a:xfrm>
            <a:off x="158234" y="298130"/>
            <a:ext cx="983540" cy="677763"/>
            <a:chOff x="1335389" y="2794404"/>
            <a:chExt cx="983540" cy="677763"/>
          </a:xfrm>
        </p:grpSpPr>
        <p:sp>
          <p:nvSpPr>
            <p:cNvPr id="3" name="Google Shape;248;p2">
              <a:extLst>
                <a:ext uri="{FF2B5EF4-FFF2-40B4-BE49-F238E27FC236}">
                  <a16:creationId xmlns:a16="http://schemas.microsoft.com/office/drawing/2014/main" id="{22E0DEAA-048D-2400-1D6B-14E0BF652410}"/>
                </a:ext>
              </a:extLst>
            </p:cNvPr>
            <p:cNvSpPr/>
            <p:nvPr/>
          </p:nvSpPr>
          <p:spPr>
            <a:xfrm>
              <a:off x="1335389" y="2794404"/>
              <a:ext cx="983540" cy="677763"/>
            </a:xfrm>
            <a:custGeom>
              <a:avLst/>
              <a:gdLst/>
              <a:ahLst/>
              <a:cxnLst/>
              <a:rect l="l" t="t" r="r" b="b"/>
              <a:pathLst>
                <a:path w="3980015" h="1542406" extrusionOk="0">
                  <a:moveTo>
                    <a:pt x="0" y="0"/>
                  </a:moveTo>
                  <a:lnTo>
                    <a:pt x="3980015" y="0"/>
                  </a:lnTo>
                  <a:lnTo>
                    <a:pt x="3980015" y="1542406"/>
                  </a:lnTo>
                  <a:lnTo>
                    <a:pt x="0" y="1542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13775" tIns="113775" rIns="113775" bIns="1137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Gill Sans"/>
                <a:buNone/>
              </a:pPr>
              <a:endParaRPr sz="1400" b="0" i="0" u="none" strike="noStrike" cap="none">
                <a:solidFill>
                  <a:schemeClr val="dk2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" name="Google Shape;249;p2" descr="Icono De Producto De Software">
              <a:extLst>
                <a:ext uri="{FF2B5EF4-FFF2-40B4-BE49-F238E27FC236}">
                  <a16:creationId xmlns:a16="http://schemas.microsoft.com/office/drawing/2014/main" id="{307EDC2E-DD51-9901-ADFF-78319006150F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3776" b="81531" l="4286" r="92143">
                          <a14:foregroundMark x1="52653" y1="59898" x2="52653" y2="59898"/>
                          <a14:foregroundMark x1="53980" y1="74388" x2="53980" y2="74388"/>
                          <a14:foregroundMark x1="50000" y1="69592" x2="50000" y2="69592"/>
                          <a14:foregroundMark x1="91327" y1="74388" x2="91327" y2="74388"/>
                          <a14:foregroundMark x1="74184" y1="13776" x2="74184" y2="13776"/>
                          <a14:foregroundMark x1="11327" y1="36224" x2="11327" y2="36224"/>
                          <a14:foregroundMark x1="4286" y1="33980" x2="4286" y2="33980"/>
                          <a14:foregroundMark x1="92143" y1="46327" x2="92143" y2="46327"/>
                          <a14:foregroundMark x1="34184" y1="43673" x2="34184" y2="43673"/>
                          <a14:foregroundMark x1="59184" y1="39694" x2="59184" y2="39694"/>
                          <a14:foregroundMark x1="61020" y1="39286" x2="61020" y2="39286"/>
                          <a14:foregroundMark x1="54796" y1="33980" x2="54796" y2="33980"/>
                        </a14:backgroundRemoval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 l="3121" t="10706" r="3534" b="10504"/>
            <a:stretch/>
          </p:blipFill>
          <p:spPr>
            <a:xfrm>
              <a:off x="1464627" y="2827285"/>
              <a:ext cx="725064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17"/>
          <p:cNvSpPr txBox="1">
            <a:spLocks noGrp="1"/>
          </p:cNvSpPr>
          <p:nvPr>
            <p:ph type="sldNum" idx="12"/>
          </p:nvPr>
        </p:nvSpPr>
        <p:spPr>
          <a:xfrm>
            <a:off x="10897499" y="6354762"/>
            <a:ext cx="1080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>
                <a:latin typeface="Gill Sans MT" panose="020B0502020104020203" pitchFamily="34" charset="77"/>
              </a:rPr>
              <a:t>12</a:t>
            </a:fld>
            <a:endParaRPr>
              <a:latin typeface="Gill Sans MT" panose="020B0502020104020203" pitchFamily="34" charset="77"/>
            </a:endParaRPr>
          </a:p>
        </p:txBody>
      </p:sp>
      <p:sp>
        <p:nvSpPr>
          <p:cNvPr id="739" name="Google Shape;739;p17"/>
          <p:cNvSpPr/>
          <p:nvPr/>
        </p:nvSpPr>
        <p:spPr>
          <a:xfrm>
            <a:off x="0" y="1753743"/>
            <a:ext cx="8180689" cy="1200328"/>
          </a:xfrm>
          <a:prstGeom prst="rect">
            <a:avLst/>
          </a:prstGeom>
          <a:solidFill>
            <a:schemeClr val="accent3">
              <a:alpha val="83529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4999" marR="156147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None/>
            </a:pPr>
            <a:endParaRPr sz="1600">
              <a:solidFill>
                <a:srgbClr val="FFFFFF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40" name="Google Shape;740;p17"/>
          <p:cNvSpPr txBox="1"/>
          <p:nvPr/>
        </p:nvSpPr>
        <p:spPr>
          <a:xfrm>
            <a:off x="27544" y="1846076"/>
            <a:ext cx="239982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500" b="1" i="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Tecnología para lectura rápida y eficiente de documentos de identidad y pasaportes.</a:t>
            </a:r>
            <a:endParaRPr sz="1500">
              <a:solidFill>
                <a:schemeClr val="lt1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41" name="Google Shape;741;p17"/>
          <p:cNvSpPr txBox="1"/>
          <p:nvPr/>
        </p:nvSpPr>
        <p:spPr>
          <a:xfrm>
            <a:off x="2564347" y="1846076"/>
            <a:ext cx="548039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s-MX" sz="1500" b="0" i="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Eliminación del papel. </a:t>
            </a:r>
            <a:endParaRPr sz="1500">
              <a:solidFill>
                <a:schemeClr val="lt1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s-MX" sz="1500" b="0" i="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Rápido ROI.</a:t>
            </a:r>
            <a:endParaRPr sz="1500">
              <a:solidFill>
                <a:schemeClr val="lt1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s-MX" sz="1500" b="0" i="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Ahorro de tiempo de transcripción.</a:t>
            </a:r>
            <a:endParaRPr sz="1500">
              <a:solidFill>
                <a:schemeClr val="lt1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s-MX" sz="1500" b="0" i="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Generación de parte de entrada de viajeros que solicita la policía.</a:t>
            </a:r>
            <a:endParaRPr sz="1500">
              <a:solidFill>
                <a:schemeClr val="lt1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cxnSp>
        <p:nvCxnSpPr>
          <p:cNvPr id="742" name="Google Shape;742;p17"/>
          <p:cNvCxnSpPr/>
          <p:nvPr/>
        </p:nvCxnSpPr>
        <p:spPr>
          <a:xfrm>
            <a:off x="2518342" y="1863269"/>
            <a:ext cx="0" cy="981276"/>
          </a:xfrm>
          <a:prstGeom prst="straightConnector1">
            <a:avLst/>
          </a:prstGeom>
          <a:noFill/>
          <a:ln w="28575" cap="flat" cmpd="sng">
            <a:solidFill>
              <a:srgbClr val="D7EFEE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743" name="Google Shape;743;p17"/>
          <p:cNvGrpSpPr/>
          <p:nvPr/>
        </p:nvGrpSpPr>
        <p:grpSpPr>
          <a:xfrm>
            <a:off x="76677" y="2933722"/>
            <a:ext cx="2569829" cy="3651197"/>
            <a:chOff x="117484" y="3096400"/>
            <a:chExt cx="2569829" cy="3651197"/>
          </a:xfrm>
        </p:grpSpPr>
        <p:sp>
          <p:nvSpPr>
            <p:cNvPr id="744" name="Google Shape;744;p17"/>
            <p:cNvSpPr/>
            <p:nvPr/>
          </p:nvSpPr>
          <p:spPr>
            <a:xfrm>
              <a:off x="144432" y="3259078"/>
              <a:ext cx="2449287" cy="3488519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Gill Sans MT" panose="020B0502020104020203" pitchFamily="34" charset="77"/>
                <a:ea typeface="Gill Sans"/>
                <a:cs typeface="Gill Sans"/>
                <a:sym typeface="Gill Sans"/>
              </a:endParaRPr>
            </a:p>
          </p:txBody>
        </p:sp>
        <p:pic>
          <p:nvPicPr>
            <p:cNvPr id="745" name="Google Shape;745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9532" y="4008898"/>
              <a:ext cx="1045137" cy="7360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6" name="Google Shape;746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13692" y="4884891"/>
              <a:ext cx="956816" cy="691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7" name="Google Shape;747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06332" y="5827565"/>
              <a:ext cx="971536" cy="7801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8" name="Google Shape;748;p17"/>
            <p:cNvSpPr txBox="1"/>
            <p:nvPr/>
          </p:nvSpPr>
          <p:spPr>
            <a:xfrm>
              <a:off x="1170506" y="4115295"/>
              <a:ext cx="14760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400" b="0" i="0" cap="small">
                  <a:solidFill>
                    <a:srgbClr val="163B6B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Captura id con escáner IDBox</a:t>
              </a:r>
              <a:endParaRPr sz="1400" cap="small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749" name="Google Shape;749;p17"/>
            <p:cNvSpPr txBox="1"/>
            <p:nvPr/>
          </p:nvSpPr>
          <p:spPr>
            <a:xfrm>
              <a:off x="1211313" y="4969208"/>
              <a:ext cx="14760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400" b="0" i="0" cap="small">
                  <a:solidFill>
                    <a:srgbClr val="163B6B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Lectura de documentos id</a:t>
              </a:r>
              <a:endParaRPr sz="1400" cap="small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750" name="Google Shape;750;p17"/>
            <p:cNvSpPr txBox="1"/>
            <p:nvPr/>
          </p:nvSpPr>
          <p:spPr>
            <a:xfrm>
              <a:off x="1117720" y="5848341"/>
              <a:ext cx="147600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400" b="0" i="0" cap="small">
                  <a:solidFill>
                    <a:srgbClr val="163B6B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Datos extraídos en 5 segundos</a:t>
              </a:r>
              <a:endParaRPr sz="1400" cap="small">
                <a:solidFill>
                  <a:srgbClr val="163B6B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</p:txBody>
        </p:sp>
        <p:grpSp>
          <p:nvGrpSpPr>
            <p:cNvPr id="751" name="Google Shape;751;p17"/>
            <p:cNvGrpSpPr/>
            <p:nvPr/>
          </p:nvGrpSpPr>
          <p:grpSpPr>
            <a:xfrm>
              <a:off x="117484" y="3096400"/>
              <a:ext cx="2440631" cy="923330"/>
              <a:chOff x="117484" y="3096400"/>
              <a:chExt cx="2440631" cy="923330"/>
            </a:xfrm>
          </p:grpSpPr>
          <p:sp>
            <p:nvSpPr>
              <p:cNvPr id="752" name="Google Shape;752;p17"/>
              <p:cNvSpPr txBox="1"/>
              <p:nvPr/>
            </p:nvSpPr>
            <p:spPr>
              <a:xfrm>
                <a:off x="144434" y="3373399"/>
                <a:ext cx="236752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MX" sz="1800" b="1">
                    <a:solidFill>
                      <a:schemeClr val="dk1"/>
                    </a:solidFill>
                    <a:latin typeface="Gill Sans MT" panose="020B0502020104020203" pitchFamily="34" charset="77"/>
                    <a:ea typeface="Twentieth Century"/>
                    <a:cs typeface="Twentieth Century"/>
                    <a:sym typeface="Twentieth Century"/>
                  </a:rPr>
                  <a:t>Cómo funciona</a:t>
                </a:r>
                <a:endParaRPr sz="1800" b="1">
                  <a:solidFill>
                    <a:schemeClr val="dk1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753" name="Google Shape;753;p17"/>
              <p:cNvSpPr txBox="1"/>
              <p:nvPr/>
            </p:nvSpPr>
            <p:spPr>
              <a:xfrm>
                <a:off x="117484" y="3096400"/>
                <a:ext cx="649609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MX" sz="5400" b="1">
                    <a:solidFill>
                      <a:srgbClr val="8BD0CC"/>
                    </a:solidFill>
                    <a:latin typeface="Gill Sans MT" panose="020B0502020104020203" pitchFamily="34" charset="77"/>
                    <a:ea typeface="Twentieth Century"/>
                    <a:cs typeface="Twentieth Century"/>
                    <a:sym typeface="Twentieth Century"/>
                  </a:rPr>
                  <a:t>¿</a:t>
                </a:r>
                <a:endParaRPr>
                  <a:latin typeface="Gill Sans MT" panose="020B0502020104020203" pitchFamily="34" charset="77"/>
                </a:endParaRPr>
              </a:p>
            </p:txBody>
          </p:sp>
          <p:sp>
            <p:nvSpPr>
              <p:cNvPr id="754" name="Google Shape;754;p17"/>
              <p:cNvSpPr txBox="1"/>
              <p:nvPr/>
            </p:nvSpPr>
            <p:spPr>
              <a:xfrm>
                <a:off x="1908506" y="3096400"/>
                <a:ext cx="649609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MX" sz="5400" b="1">
                    <a:solidFill>
                      <a:srgbClr val="8BD0CC"/>
                    </a:solidFill>
                    <a:latin typeface="Gill Sans MT" panose="020B0502020104020203" pitchFamily="34" charset="77"/>
                    <a:ea typeface="Twentieth Century"/>
                    <a:cs typeface="Twentieth Century"/>
                    <a:sym typeface="Twentieth Century"/>
                  </a:rPr>
                  <a:t>?</a:t>
                </a:r>
                <a:endParaRPr>
                  <a:latin typeface="Gill Sans MT" panose="020B0502020104020203" pitchFamily="34" charset="77"/>
                </a:endParaRPr>
              </a:p>
            </p:txBody>
          </p:sp>
        </p:grpSp>
      </p:grpSp>
      <p:pic>
        <p:nvPicPr>
          <p:cNvPr id="755" name="Google Shape;755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05190" y="3248281"/>
            <a:ext cx="4837947" cy="16465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6" name="Google Shape;756;p17"/>
          <p:cNvGrpSpPr/>
          <p:nvPr/>
        </p:nvGrpSpPr>
        <p:grpSpPr>
          <a:xfrm>
            <a:off x="2668346" y="5061599"/>
            <a:ext cx="4815019" cy="1359976"/>
            <a:chOff x="2728118" y="5072224"/>
            <a:chExt cx="4815019" cy="1359976"/>
          </a:xfrm>
        </p:grpSpPr>
        <p:sp>
          <p:nvSpPr>
            <p:cNvPr id="757" name="Google Shape;757;p17"/>
            <p:cNvSpPr/>
            <p:nvPr/>
          </p:nvSpPr>
          <p:spPr>
            <a:xfrm>
              <a:off x="2728118" y="5191448"/>
              <a:ext cx="4815019" cy="124075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Gill Sans"/>
                <a:buNone/>
              </a:pPr>
              <a:endParaRPr sz="1100">
                <a:solidFill>
                  <a:schemeClr val="dk1"/>
                </a:solidFill>
                <a:latin typeface="Gill Sans MT" panose="020B0502020104020203" pitchFamily="34" charset="77"/>
                <a:ea typeface="Gill Sans"/>
                <a:cs typeface="Gill Sans"/>
                <a:sym typeface="Gill Sans"/>
              </a:endParaRPr>
            </a:p>
          </p:txBody>
        </p:sp>
        <p:pic>
          <p:nvPicPr>
            <p:cNvPr id="758" name="Google Shape;758;p1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256731" y="5072224"/>
              <a:ext cx="514580" cy="4417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9" name="Google Shape;759;p17"/>
            <p:cNvSpPr txBox="1"/>
            <p:nvPr/>
          </p:nvSpPr>
          <p:spPr>
            <a:xfrm>
              <a:off x="3460357" y="5140335"/>
              <a:ext cx="3939618" cy="4000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Twentieth Century"/>
                <a:buNone/>
              </a:pPr>
              <a:r>
                <a:rPr lang="es-MX" sz="1400" b="1" dirty="0">
                  <a:solidFill>
                    <a:schemeClr val="dk1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ESPECIFICACIONES TÉCNICAS</a:t>
              </a:r>
              <a:endParaRPr sz="1400" b="1" dirty="0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760" name="Google Shape;760;p17"/>
            <p:cNvSpPr txBox="1"/>
            <p:nvPr/>
          </p:nvSpPr>
          <p:spPr>
            <a:xfrm>
              <a:off x="2829310" y="5608525"/>
              <a:ext cx="4670878" cy="6924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51999" marR="0" lvl="0" indent="-190549" algn="l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300"/>
                <a:buFont typeface="Twentieth Century"/>
                <a:buChar char="●"/>
              </a:pPr>
              <a:r>
                <a:rPr lang="es-MX" sz="1300" dirty="0">
                  <a:solidFill>
                    <a:schemeClr val="dk1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Fácil integración: SDK disponible en DLL, COM y ActiveX.</a:t>
              </a:r>
              <a:endParaRPr sz="1300" dirty="0">
                <a:latin typeface="Gill Sans MT" panose="020B0502020104020203" pitchFamily="34" charset="77"/>
              </a:endParaRPr>
            </a:p>
            <a:p>
              <a:pPr marL="251999" marR="0" lvl="0" indent="-190549" algn="l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300"/>
                <a:buFont typeface="Twentieth Century"/>
                <a:buChar char="●"/>
              </a:pPr>
              <a:r>
                <a:rPr lang="es-MX" sz="1300" dirty="0">
                  <a:solidFill>
                    <a:schemeClr val="dk1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Integración rápida y fácil en aplicaciones de terceros.</a:t>
              </a:r>
              <a:endParaRPr sz="1300" dirty="0">
                <a:latin typeface="Gill Sans MT" panose="020B0502020104020203" pitchFamily="34" charset="77"/>
              </a:endParaRPr>
            </a:p>
            <a:p>
              <a:pPr marL="251999" marR="0" lvl="0" indent="-190549" algn="l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300"/>
                <a:buFont typeface="Twentieth Century"/>
                <a:buChar char="●"/>
              </a:pPr>
              <a:r>
                <a:rPr lang="es-MX" sz="1300" dirty="0">
                  <a:solidFill>
                    <a:schemeClr val="dk1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Adquisición de la imagen controlada directamente del SDK.</a:t>
              </a:r>
              <a:endParaRPr sz="1300" dirty="0">
                <a:latin typeface="Gill Sans MT" panose="020B0502020104020203" pitchFamily="34" charset="77"/>
              </a:endParaRPr>
            </a:p>
          </p:txBody>
        </p:sp>
      </p:grpSp>
      <p:sp>
        <p:nvSpPr>
          <p:cNvPr id="761" name="Google Shape;761;p17"/>
          <p:cNvSpPr/>
          <p:nvPr/>
        </p:nvSpPr>
        <p:spPr>
          <a:xfrm>
            <a:off x="8093719" y="1723907"/>
            <a:ext cx="4098281" cy="12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 MT" panose="020B0502020104020203" pitchFamily="34" charset="77"/>
              <a:ea typeface="Gill Sans"/>
              <a:cs typeface="Gill Sans"/>
              <a:sym typeface="Gill Sans"/>
            </a:endParaRPr>
          </a:p>
        </p:txBody>
      </p:sp>
      <p:grpSp>
        <p:nvGrpSpPr>
          <p:cNvPr id="762" name="Google Shape;762;p17"/>
          <p:cNvGrpSpPr/>
          <p:nvPr/>
        </p:nvGrpSpPr>
        <p:grpSpPr>
          <a:xfrm>
            <a:off x="8120729" y="1846076"/>
            <a:ext cx="4054452" cy="1046440"/>
            <a:chOff x="8120729" y="1853196"/>
            <a:chExt cx="4054452" cy="1046440"/>
          </a:xfrm>
        </p:grpSpPr>
        <p:sp>
          <p:nvSpPr>
            <p:cNvPr id="763" name="Google Shape;763;p17"/>
            <p:cNvSpPr txBox="1"/>
            <p:nvPr/>
          </p:nvSpPr>
          <p:spPr>
            <a:xfrm>
              <a:off x="8120729" y="1853196"/>
              <a:ext cx="1116000" cy="10464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600" b="1" i="0">
                  <a:solidFill>
                    <a:srgbClr val="FFFFFF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+20%</a:t>
              </a:r>
              <a:endParaRPr sz="1600">
                <a:solidFill>
                  <a:srgbClr val="FFFFFF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" b="0" i="0">
                <a:solidFill>
                  <a:srgbClr val="FFFFFF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400" b="0" i="0">
                  <a:solidFill>
                    <a:srgbClr val="FFFFFF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Acelera los procesos operativos</a:t>
              </a:r>
              <a:endParaRPr sz="1400">
                <a:solidFill>
                  <a:srgbClr val="FFFFFF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764" name="Google Shape;764;p17"/>
            <p:cNvSpPr txBox="1"/>
            <p:nvPr/>
          </p:nvSpPr>
          <p:spPr>
            <a:xfrm>
              <a:off x="9100213" y="1853196"/>
              <a:ext cx="1116000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600" b="1" i="0">
                  <a:solidFill>
                    <a:srgbClr val="FFFFFF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+99%</a:t>
              </a:r>
              <a:endParaRPr>
                <a:latin typeface="Gill Sans MT" panose="020B0502020104020203" pitchFamily="34" charset="77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">
                <a:solidFill>
                  <a:srgbClr val="FFFFFF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400" b="0" i="0">
                  <a:solidFill>
                    <a:srgbClr val="FFFFFF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Datos sin errores</a:t>
              </a:r>
              <a:endParaRPr sz="1400">
                <a:solidFill>
                  <a:srgbClr val="FFFFFF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765" name="Google Shape;765;p17"/>
            <p:cNvSpPr txBox="1"/>
            <p:nvPr/>
          </p:nvSpPr>
          <p:spPr>
            <a:xfrm>
              <a:off x="10079697" y="1853196"/>
              <a:ext cx="1116000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600" b="1" i="0">
                  <a:solidFill>
                    <a:srgbClr val="FFFFFF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UX</a:t>
              </a:r>
              <a:endParaRPr>
                <a:latin typeface="Gill Sans MT" panose="020B0502020104020203" pitchFamily="34" charset="77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">
                <a:solidFill>
                  <a:srgbClr val="FFFFFF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400" b="0" i="0">
                  <a:solidFill>
                    <a:srgbClr val="FFFFFF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Mejorada</a:t>
              </a:r>
              <a:endParaRPr sz="1400">
                <a:solidFill>
                  <a:srgbClr val="FFFFFF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766" name="Google Shape;766;p17"/>
            <p:cNvSpPr txBox="1"/>
            <p:nvPr/>
          </p:nvSpPr>
          <p:spPr>
            <a:xfrm>
              <a:off x="11059181" y="1853196"/>
              <a:ext cx="1116000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600" b="1" i="0">
                  <a:solidFill>
                    <a:srgbClr val="FFFFFF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+</a:t>
              </a:r>
              <a:endParaRPr>
                <a:latin typeface="Gill Sans MT" panose="020B0502020104020203" pitchFamily="34" charset="77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">
                <a:solidFill>
                  <a:srgbClr val="FFFFFF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400" b="0" i="0">
                  <a:solidFill>
                    <a:srgbClr val="FFFFFF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Ingresos de negocios</a:t>
              </a:r>
              <a:endParaRPr sz="1400">
                <a:solidFill>
                  <a:srgbClr val="FFFFFF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</p:txBody>
        </p:sp>
      </p:grpSp>
      <p:sp>
        <p:nvSpPr>
          <p:cNvPr id="770" name="Google Shape;770;p17"/>
          <p:cNvSpPr txBox="1">
            <a:spLocks noGrp="1"/>
          </p:cNvSpPr>
          <p:nvPr>
            <p:ph type="body" idx="1"/>
          </p:nvPr>
        </p:nvSpPr>
        <p:spPr>
          <a:xfrm>
            <a:off x="0" y="1370167"/>
            <a:ext cx="12191999" cy="366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s-MX">
                <a:latin typeface="Gill Sans MT" panose="020B0502020104020203" pitchFamily="34" charset="77"/>
              </a:rPr>
              <a:t>Software de lectura rápida con OCR de documentos de identidad de más de 100 países</a:t>
            </a:r>
            <a:endParaRPr>
              <a:latin typeface="Gill Sans MT" panose="020B0502020104020203" pitchFamily="34" charset="77"/>
            </a:endParaRPr>
          </a:p>
        </p:txBody>
      </p:sp>
      <p:grpSp>
        <p:nvGrpSpPr>
          <p:cNvPr id="771" name="Google Shape;771;p17"/>
          <p:cNvGrpSpPr/>
          <p:nvPr/>
        </p:nvGrpSpPr>
        <p:grpSpPr>
          <a:xfrm>
            <a:off x="7692645" y="3035072"/>
            <a:ext cx="4455103" cy="3329895"/>
            <a:chOff x="7692645" y="3035072"/>
            <a:chExt cx="4455103" cy="3329895"/>
          </a:xfrm>
        </p:grpSpPr>
        <p:sp>
          <p:nvSpPr>
            <p:cNvPr id="772" name="Google Shape;772;p17"/>
            <p:cNvSpPr/>
            <p:nvPr/>
          </p:nvSpPr>
          <p:spPr>
            <a:xfrm>
              <a:off x="7692645" y="3035072"/>
              <a:ext cx="4455103" cy="3329895"/>
            </a:xfrm>
            <a:prstGeom prst="roundRect">
              <a:avLst>
                <a:gd name="adj" fmla="val 17917"/>
              </a:avLst>
            </a:prstGeom>
            <a:solidFill>
              <a:schemeClr val="lt1"/>
            </a:solidFill>
            <a:ln w="28575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Gill Sans MT" panose="020B0502020104020203" pitchFamily="34" charset="77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73" name="Google Shape;773;p17"/>
            <p:cNvSpPr txBox="1"/>
            <p:nvPr/>
          </p:nvSpPr>
          <p:spPr>
            <a:xfrm rot="-5400000">
              <a:off x="6235132" y="4499086"/>
              <a:ext cx="3322800" cy="407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50"/>
                <a:buFont typeface="Twentieth Century"/>
                <a:buNone/>
              </a:pPr>
              <a:r>
                <a:rPr lang="es-MX" sz="1450" b="1">
                  <a:solidFill>
                    <a:schemeClr val="dk1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CARACTERÍSTICAS</a:t>
              </a:r>
              <a:endParaRPr sz="1450" b="1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774" name="Google Shape;774;p17"/>
            <p:cNvSpPr txBox="1"/>
            <p:nvPr/>
          </p:nvSpPr>
          <p:spPr>
            <a:xfrm>
              <a:off x="8113471" y="3156417"/>
              <a:ext cx="4000395" cy="3093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179388" marR="0" lvl="0" indent="-179388" algn="l" rtl="0">
                <a:spcBef>
                  <a:spcPts val="0"/>
                </a:spcBef>
                <a:spcAft>
                  <a:spcPts val="0"/>
                </a:spcAft>
                <a:buClr>
                  <a:srgbClr val="163B6B"/>
                </a:buClr>
                <a:buSzPts val="1400"/>
                <a:buFont typeface="Arial"/>
                <a:buChar char="•"/>
              </a:pPr>
              <a:r>
                <a:rPr lang="es-MX" sz="1300" b="0" i="0" dirty="0">
                  <a:solidFill>
                    <a:srgbClr val="163B6B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Identifica automáticamente de qué documento se trata.</a:t>
              </a:r>
              <a:endParaRPr sz="1300" dirty="0">
                <a:latin typeface="Gill Sans MT" panose="020B0502020104020203" pitchFamily="34" charset="77"/>
              </a:endParaRPr>
            </a:p>
            <a:p>
              <a:pPr marL="179388" marR="0" lvl="0" indent="-179388" algn="l" rtl="0">
                <a:spcBef>
                  <a:spcPts val="0"/>
                </a:spcBef>
                <a:spcAft>
                  <a:spcPts val="0"/>
                </a:spcAft>
                <a:buClr>
                  <a:srgbClr val="163B6B"/>
                </a:buClr>
                <a:buSzPts val="1400"/>
                <a:buFont typeface="Arial"/>
                <a:buChar char="•"/>
              </a:pPr>
              <a:r>
                <a:rPr lang="es-MX" sz="1300" b="0" i="0" dirty="0">
                  <a:solidFill>
                    <a:srgbClr val="163B6B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Lectura y extracción de los campos definidos con VIZ y MRZ en menos de 5 segundos con el IDBox.</a:t>
              </a:r>
              <a:endParaRPr sz="1300" dirty="0">
                <a:latin typeface="Gill Sans MT" panose="020B0502020104020203" pitchFamily="34" charset="77"/>
              </a:endParaRPr>
            </a:p>
            <a:p>
              <a:pPr marL="179388" marR="0" lvl="0" indent="-179388" algn="l" rtl="0">
                <a:spcBef>
                  <a:spcPts val="0"/>
                </a:spcBef>
                <a:spcAft>
                  <a:spcPts val="0"/>
                </a:spcAft>
                <a:buClr>
                  <a:srgbClr val="163B6B"/>
                </a:buClr>
                <a:buSzPts val="1400"/>
                <a:buFont typeface="Arial"/>
                <a:buChar char="•"/>
              </a:pPr>
              <a:r>
                <a:rPr lang="es-MX" sz="1300" b="0" i="0" dirty="0">
                  <a:solidFill>
                    <a:srgbClr val="163B6B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Lectura indiferente de la posición del documento.</a:t>
              </a:r>
              <a:endParaRPr sz="1300" dirty="0">
                <a:latin typeface="Gill Sans MT" panose="020B0502020104020203" pitchFamily="34" charset="77"/>
              </a:endParaRPr>
            </a:p>
            <a:p>
              <a:pPr marL="179388" marR="0" lvl="0" indent="-179388" algn="l" rtl="0">
                <a:spcBef>
                  <a:spcPts val="0"/>
                </a:spcBef>
                <a:spcAft>
                  <a:spcPts val="0"/>
                </a:spcAft>
                <a:buClr>
                  <a:srgbClr val="163B6B"/>
                </a:buClr>
                <a:buSzPts val="1400"/>
                <a:buFont typeface="Arial"/>
                <a:buChar char="•"/>
              </a:pPr>
              <a:r>
                <a:rPr lang="es-MX" sz="1300" b="0" i="0" dirty="0">
                  <a:solidFill>
                    <a:srgbClr val="163B6B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Recorte automático de la firma, la foto y la imagen del documento.</a:t>
              </a:r>
              <a:endParaRPr sz="1300" dirty="0">
                <a:latin typeface="Gill Sans MT" panose="020B0502020104020203" pitchFamily="34" charset="77"/>
              </a:endParaRPr>
            </a:p>
            <a:p>
              <a:pPr marL="179388" marR="0" lvl="0" indent="-179388" algn="l" rtl="0">
                <a:spcBef>
                  <a:spcPts val="0"/>
                </a:spcBef>
                <a:spcAft>
                  <a:spcPts val="0"/>
                </a:spcAft>
                <a:buClr>
                  <a:srgbClr val="163B6B"/>
                </a:buClr>
                <a:buSzPts val="1400"/>
                <a:buFont typeface="Arial"/>
                <a:buChar char="•"/>
              </a:pPr>
              <a:r>
                <a:rPr lang="es-MX" sz="1300" b="0" i="0" dirty="0">
                  <a:solidFill>
                    <a:srgbClr val="163B6B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Lee documentos de 100 países.</a:t>
              </a:r>
              <a:endParaRPr sz="1300" dirty="0">
                <a:latin typeface="Gill Sans MT" panose="020B0502020104020203" pitchFamily="34" charset="77"/>
              </a:endParaRPr>
            </a:p>
            <a:p>
              <a:pPr marL="179388" marR="0" lvl="0" indent="-179388" algn="l" rtl="0">
                <a:spcBef>
                  <a:spcPts val="0"/>
                </a:spcBef>
                <a:spcAft>
                  <a:spcPts val="0"/>
                </a:spcAft>
                <a:buClr>
                  <a:srgbClr val="163B6B"/>
                </a:buClr>
                <a:buSzPts val="1400"/>
                <a:buFont typeface="Arial"/>
                <a:buChar char="•"/>
              </a:pPr>
              <a:r>
                <a:rPr lang="es-MX" sz="1300" b="0" i="0" dirty="0">
                  <a:solidFill>
                    <a:srgbClr val="163B6B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Estimado 2 versiones anuales evolutivas.</a:t>
              </a:r>
              <a:endParaRPr sz="1300" dirty="0">
                <a:latin typeface="Gill Sans MT" panose="020B0502020104020203" pitchFamily="34" charset="77"/>
              </a:endParaRPr>
            </a:p>
            <a:p>
              <a:pPr marL="179388" marR="0" lvl="0" indent="-179388" algn="l" rtl="0">
                <a:spcBef>
                  <a:spcPts val="0"/>
                </a:spcBef>
                <a:spcAft>
                  <a:spcPts val="0"/>
                </a:spcAft>
                <a:buClr>
                  <a:srgbClr val="163B6B"/>
                </a:buClr>
                <a:buSzPts val="1400"/>
                <a:buFont typeface="Arial"/>
                <a:buChar char="•"/>
              </a:pPr>
              <a:r>
                <a:rPr lang="es-MX" sz="1300" b="0" i="0" dirty="0">
                  <a:solidFill>
                    <a:srgbClr val="163B6B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Adaptable a nuevos tipos de documentos de identidad (el tener mantenimiento de la licencia al día garantiza poder contar con la última versión de todos los documentos mapeados).</a:t>
              </a:r>
              <a:endParaRPr sz="1300" dirty="0">
                <a:latin typeface="Gill Sans MT" panose="020B0502020104020203" pitchFamily="34" charset="77"/>
              </a:endParaRPr>
            </a:p>
            <a:p>
              <a:pPr marL="179388" marR="0" lvl="0" indent="-179388" algn="l" rtl="0">
                <a:spcBef>
                  <a:spcPts val="0"/>
                </a:spcBef>
                <a:spcAft>
                  <a:spcPts val="0"/>
                </a:spcAft>
                <a:buClr>
                  <a:srgbClr val="163B6B"/>
                </a:buClr>
                <a:buSzPts val="1400"/>
                <a:buFont typeface="Arial"/>
                <a:buChar char="•"/>
              </a:pPr>
              <a:r>
                <a:rPr lang="es-MX" sz="1300" b="0" i="0" dirty="0">
                  <a:solidFill>
                    <a:srgbClr val="163B6B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Motor de reconocimiento óptico de caracteres (OCR) de alta fiabilidad.</a:t>
              </a:r>
              <a:endParaRPr sz="1300" dirty="0">
                <a:latin typeface="Gill Sans MT" panose="020B0502020104020203" pitchFamily="34" charset="77"/>
              </a:endParaRPr>
            </a:p>
          </p:txBody>
        </p:sp>
      </p:grpSp>
      <p:pic>
        <p:nvPicPr>
          <p:cNvPr id="775" name="Google Shape;775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56773" y="26185"/>
            <a:ext cx="4478451" cy="15852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247;p2">
            <a:extLst>
              <a:ext uri="{FF2B5EF4-FFF2-40B4-BE49-F238E27FC236}">
                <a16:creationId xmlns:a16="http://schemas.microsoft.com/office/drawing/2014/main" id="{B3E2CD51-95BF-DB32-8FD6-719E94A529E8}"/>
              </a:ext>
            </a:extLst>
          </p:cNvPr>
          <p:cNvGrpSpPr/>
          <p:nvPr/>
        </p:nvGrpSpPr>
        <p:grpSpPr>
          <a:xfrm>
            <a:off x="158234" y="298130"/>
            <a:ext cx="983540" cy="677763"/>
            <a:chOff x="1335389" y="2794404"/>
            <a:chExt cx="983540" cy="677763"/>
          </a:xfrm>
        </p:grpSpPr>
        <p:sp>
          <p:nvSpPr>
            <p:cNvPr id="3" name="Google Shape;248;p2">
              <a:extLst>
                <a:ext uri="{FF2B5EF4-FFF2-40B4-BE49-F238E27FC236}">
                  <a16:creationId xmlns:a16="http://schemas.microsoft.com/office/drawing/2014/main" id="{57F7F56C-1692-36D0-266E-BD747FC37FB3}"/>
                </a:ext>
              </a:extLst>
            </p:cNvPr>
            <p:cNvSpPr/>
            <p:nvPr/>
          </p:nvSpPr>
          <p:spPr>
            <a:xfrm>
              <a:off x="1335389" y="2794404"/>
              <a:ext cx="983540" cy="677763"/>
            </a:xfrm>
            <a:custGeom>
              <a:avLst/>
              <a:gdLst/>
              <a:ahLst/>
              <a:cxnLst/>
              <a:rect l="l" t="t" r="r" b="b"/>
              <a:pathLst>
                <a:path w="3980015" h="1542406" extrusionOk="0">
                  <a:moveTo>
                    <a:pt x="0" y="0"/>
                  </a:moveTo>
                  <a:lnTo>
                    <a:pt x="3980015" y="0"/>
                  </a:lnTo>
                  <a:lnTo>
                    <a:pt x="3980015" y="1542406"/>
                  </a:lnTo>
                  <a:lnTo>
                    <a:pt x="0" y="1542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13775" tIns="113775" rIns="113775" bIns="1137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Gill Sans"/>
                <a:buNone/>
              </a:pPr>
              <a:endParaRPr sz="1400" b="0" i="0" u="none" strike="noStrike" cap="none">
                <a:solidFill>
                  <a:schemeClr val="dk2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" name="Google Shape;249;p2" descr="Icono De Producto De Software">
              <a:extLst>
                <a:ext uri="{FF2B5EF4-FFF2-40B4-BE49-F238E27FC236}">
                  <a16:creationId xmlns:a16="http://schemas.microsoft.com/office/drawing/2014/main" id="{B58964C2-9E71-7C22-09C0-E1B15FCF5DE7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3776" b="81531" l="4286" r="92143">
                          <a14:foregroundMark x1="52653" y1="59898" x2="52653" y2="59898"/>
                          <a14:foregroundMark x1="53980" y1="74388" x2="53980" y2="74388"/>
                          <a14:foregroundMark x1="50000" y1="69592" x2="50000" y2="69592"/>
                          <a14:foregroundMark x1="91327" y1="74388" x2="91327" y2="74388"/>
                          <a14:foregroundMark x1="74184" y1="13776" x2="74184" y2="13776"/>
                          <a14:foregroundMark x1="11327" y1="36224" x2="11327" y2="36224"/>
                          <a14:foregroundMark x1="4286" y1="33980" x2="4286" y2="33980"/>
                          <a14:foregroundMark x1="92143" y1="46327" x2="92143" y2="46327"/>
                          <a14:foregroundMark x1="34184" y1="43673" x2="34184" y2="43673"/>
                          <a14:foregroundMark x1="59184" y1="39694" x2="59184" y2="39694"/>
                          <a14:foregroundMark x1="61020" y1="39286" x2="61020" y2="39286"/>
                          <a14:foregroundMark x1="54796" y1="33980" x2="54796" y2="33980"/>
                        </a14:backgroundRemoval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 l="3121" t="10706" r="3534" b="10504"/>
            <a:stretch/>
          </p:blipFill>
          <p:spPr>
            <a:xfrm>
              <a:off x="1464627" y="2827285"/>
              <a:ext cx="725064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0" name="Google Shape;780;p18"/>
          <p:cNvGrpSpPr/>
          <p:nvPr/>
        </p:nvGrpSpPr>
        <p:grpSpPr>
          <a:xfrm>
            <a:off x="2655734" y="5180823"/>
            <a:ext cx="4880302" cy="1240752"/>
            <a:chOff x="2728118" y="5191448"/>
            <a:chExt cx="4880302" cy="1240752"/>
          </a:xfrm>
        </p:grpSpPr>
        <p:sp>
          <p:nvSpPr>
            <p:cNvPr id="781" name="Google Shape;781;p18"/>
            <p:cNvSpPr/>
            <p:nvPr/>
          </p:nvSpPr>
          <p:spPr>
            <a:xfrm>
              <a:off x="2728118" y="5191448"/>
              <a:ext cx="4815019" cy="124075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Gill Sans"/>
                <a:buNone/>
              </a:pPr>
              <a:endParaRPr sz="1100">
                <a:solidFill>
                  <a:schemeClr val="dk1"/>
                </a:solidFill>
                <a:latin typeface="Gill Sans MT" panose="020B0502020104020203" pitchFamily="34" charset="77"/>
                <a:ea typeface="Gill Sans"/>
                <a:cs typeface="Gill Sans"/>
                <a:sym typeface="Gill Sans"/>
              </a:endParaRPr>
            </a:p>
          </p:txBody>
        </p:sp>
        <p:pic>
          <p:nvPicPr>
            <p:cNvPr id="782" name="Google Shape;782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37815" y="5200775"/>
              <a:ext cx="514580" cy="4417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3" name="Google Shape;783;p18"/>
            <p:cNvSpPr txBox="1"/>
            <p:nvPr/>
          </p:nvSpPr>
          <p:spPr>
            <a:xfrm>
              <a:off x="3441441" y="5268886"/>
              <a:ext cx="3939618" cy="4000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Twentieth Century"/>
                <a:buNone/>
              </a:pPr>
              <a:r>
                <a:rPr lang="es-MX" sz="1400" b="1">
                  <a:solidFill>
                    <a:schemeClr val="dk1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ESPECIFICACIONES TÉCNICAS</a:t>
              </a:r>
              <a:endParaRPr sz="1400" b="1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784" name="Google Shape;784;p18"/>
            <p:cNvSpPr txBox="1"/>
            <p:nvPr/>
          </p:nvSpPr>
          <p:spPr>
            <a:xfrm>
              <a:off x="2769769" y="5616098"/>
              <a:ext cx="4838651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51999" marR="0" lvl="0" indent="-190549" algn="l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300"/>
                <a:buFont typeface="Twentieth Century"/>
                <a:buChar char="●"/>
              </a:pPr>
              <a:r>
                <a:rPr lang="es-MX" sz="1400">
                  <a:solidFill>
                    <a:schemeClr val="dk1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Fácil integración: SDK disponible en DLL, COM y ActiveX.</a:t>
              </a:r>
              <a:endParaRPr>
                <a:latin typeface="Gill Sans MT" panose="020B0502020104020203" pitchFamily="34" charset="77"/>
              </a:endParaRPr>
            </a:p>
            <a:p>
              <a:pPr marL="251999" marR="0" lvl="0" indent="-190549" algn="l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300"/>
                <a:buFont typeface="Twentieth Century"/>
                <a:buChar char="●"/>
              </a:pPr>
              <a:r>
                <a:rPr lang="es-MX" sz="1400">
                  <a:solidFill>
                    <a:schemeClr val="dk1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Integración rápida y fácil en aplicaciones de terceros.</a:t>
              </a:r>
              <a:endParaRPr>
                <a:latin typeface="Gill Sans MT" panose="020B0502020104020203" pitchFamily="34" charset="77"/>
              </a:endParaRPr>
            </a:p>
            <a:p>
              <a:pPr marL="251999" marR="0" lvl="0" indent="-190549" algn="l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300"/>
                <a:buFont typeface="Twentieth Century"/>
                <a:buChar char="●"/>
              </a:pPr>
              <a:r>
                <a:rPr lang="es-MX" sz="1400">
                  <a:solidFill>
                    <a:schemeClr val="dk1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Adquisición de la imagen controlada directamente del SDK.</a:t>
              </a:r>
              <a:endParaRPr>
                <a:latin typeface="Gill Sans MT" panose="020B0502020104020203" pitchFamily="34" charset="77"/>
              </a:endParaRPr>
            </a:p>
          </p:txBody>
        </p:sp>
      </p:grpSp>
      <p:pic>
        <p:nvPicPr>
          <p:cNvPr id="785" name="Google Shape;785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77678" y="3181822"/>
            <a:ext cx="5018377" cy="1675319"/>
          </a:xfrm>
          <a:prstGeom prst="rect">
            <a:avLst/>
          </a:prstGeom>
          <a:noFill/>
          <a:ln>
            <a:noFill/>
          </a:ln>
        </p:spPr>
      </p:pic>
      <p:sp>
        <p:nvSpPr>
          <p:cNvPr id="786" name="Google Shape;786;p18"/>
          <p:cNvSpPr txBox="1">
            <a:spLocks noGrp="1"/>
          </p:cNvSpPr>
          <p:nvPr>
            <p:ph type="sldNum" idx="12"/>
          </p:nvPr>
        </p:nvSpPr>
        <p:spPr>
          <a:xfrm>
            <a:off x="10891414" y="6277307"/>
            <a:ext cx="1080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>
                <a:latin typeface="Gill Sans MT" panose="020B0502020104020203" pitchFamily="34" charset="77"/>
              </a:rPr>
              <a:t>13</a:t>
            </a:fld>
            <a:endParaRPr>
              <a:latin typeface="Gill Sans MT" panose="020B0502020104020203" pitchFamily="34" charset="77"/>
            </a:endParaRPr>
          </a:p>
        </p:txBody>
      </p:sp>
      <p:sp>
        <p:nvSpPr>
          <p:cNvPr id="787" name="Google Shape;787;p18"/>
          <p:cNvSpPr txBox="1">
            <a:spLocks noGrp="1"/>
          </p:cNvSpPr>
          <p:nvPr>
            <p:ph type="body" idx="1"/>
          </p:nvPr>
        </p:nvSpPr>
        <p:spPr>
          <a:xfrm>
            <a:off x="0" y="1221913"/>
            <a:ext cx="12191999" cy="366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MX" sz="1800" dirty="0">
                <a:latin typeface="Gill Sans MT" panose="020B0502020104020203" pitchFamily="34" charset="77"/>
              </a:rPr>
              <a:t>Software de lectura y autenticación con OCR y 3 luces (Blanca, IR y UV) de documentos de identidad mexicanos (INE y Pasaporte)</a:t>
            </a:r>
            <a:endParaRPr dirty="0">
              <a:latin typeface="Gill Sans MT" panose="020B0502020104020203" pitchFamily="34" charset="77"/>
            </a:endParaRPr>
          </a:p>
        </p:txBody>
      </p:sp>
      <p:sp>
        <p:nvSpPr>
          <p:cNvPr id="788" name="Google Shape;788;p18"/>
          <p:cNvSpPr/>
          <p:nvPr/>
        </p:nvSpPr>
        <p:spPr>
          <a:xfrm>
            <a:off x="0" y="1852448"/>
            <a:ext cx="8180689" cy="1305455"/>
          </a:xfrm>
          <a:prstGeom prst="rect">
            <a:avLst/>
          </a:prstGeom>
          <a:solidFill>
            <a:schemeClr val="accent2">
              <a:alpha val="83529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4999" marR="156147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None/>
            </a:pPr>
            <a:endParaRPr sz="1600">
              <a:solidFill>
                <a:srgbClr val="FFFFFF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89" name="Google Shape;789;p18"/>
          <p:cNvSpPr txBox="1"/>
          <p:nvPr/>
        </p:nvSpPr>
        <p:spPr>
          <a:xfrm>
            <a:off x="38376" y="1951218"/>
            <a:ext cx="2256984" cy="1092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300" b="1" i="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Tecnología para lectura segura y confiable para detectar la autenticidad de los documentos de identidad y pasaportes</a:t>
            </a:r>
            <a:endParaRPr sz="1300">
              <a:solidFill>
                <a:schemeClr val="lt1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90" name="Google Shape;790;p18"/>
          <p:cNvSpPr txBox="1"/>
          <p:nvPr/>
        </p:nvSpPr>
        <p:spPr>
          <a:xfrm>
            <a:off x="2355624" y="1951218"/>
            <a:ext cx="5335468" cy="1092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s-MX" sz="1300" b="0" i="0" dirty="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Eliminación del papel. </a:t>
            </a:r>
            <a:endParaRPr sz="1300" dirty="0">
              <a:latin typeface="Gill Sans MT" panose="020B0502020104020203" pitchFamily="34" charset="77"/>
            </a:endParaRPr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s-MX" sz="1300" b="0" i="0" dirty="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Rápido ROI.</a:t>
            </a:r>
            <a:endParaRPr sz="1300" dirty="0">
              <a:latin typeface="Gill Sans MT" panose="020B0502020104020203" pitchFamily="34" charset="77"/>
            </a:endParaRPr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s-MX" sz="1300" b="0" i="0" dirty="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Ahorro de tiempo de transcripción.</a:t>
            </a:r>
            <a:endParaRPr sz="1300" dirty="0">
              <a:latin typeface="Gill Sans MT" panose="020B0502020104020203" pitchFamily="34" charset="77"/>
            </a:endParaRPr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s-MX" sz="1300" b="0" i="0" dirty="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Autenticación de documento controlando la tinta de seguridad B900 y otras características de seguridad con la luz ultravioleta.</a:t>
            </a:r>
            <a:endParaRPr sz="1300" dirty="0">
              <a:solidFill>
                <a:schemeClr val="lt1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cxnSp>
        <p:nvCxnSpPr>
          <p:cNvPr id="791" name="Google Shape;791;p18"/>
          <p:cNvCxnSpPr/>
          <p:nvPr/>
        </p:nvCxnSpPr>
        <p:spPr>
          <a:xfrm>
            <a:off x="2329495" y="2014537"/>
            <a:ext cx="0" cy="981276"/>
          </a:xfrm>
          <a:prstGeom prst="straightConnector1">
            <a:avLst/>
          </a:prstGeom>
          <a:noFill/>
          <a:ln w="28575" cap="flat" cmpd="sng">
            <a:solidFill>
              <a:srgbClr val="D7EFE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92" name="Google Shape;792;p18"/>
          <p:cNvSpPr/>
          <p:nvPr/>
        </p:nvSpPr>
        <p:spPr>
          <a:xfrm>
            <a:off x="7669028" y="1852448"/>
            <a:ext cx="4549372" cy="130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 MT" panose="020B0502020104020203" pitchFamily="34" charset="77"/>
              <a:ea typeface="Gill Sans"/>
              <a:cs typeface="Gill Sans"/>
              <a:sym typeface="Gill Sans"/>
            </a:endParaRPr>
          </a:p>
        </p:txBody>
      </p:sp>
      <p:grpSp>
        <p:nvGrpSpPr>
          <p:cNvPr id="793" name="Google Shape;793;p18"/>
          <p:cNvGrpSpPr/>
          <p:nvPr/>
        </p:nvGrpSpPr>
        <p:grpSpPr>
          <a:xfrm>
            <a:off x="7642900" y="1997344"/>
            <a:ext cx="4519153" cy="1046440"/>
            <a:chOff x="7699272" y="1941226"/>
            <a:chExt cx="4519153" cy="1046440"/>
          </a:xfrm>
        </p:grpSpPr>
        <p:sp>
          <p:nvSpPr>
            <p:cNvPr id="794" name="Google Shape;794;p18"/>
            <p:cNvSpPr txBox="1"/>
            <p:nvPr/>
          </p:nvSpPr>
          <p:spPr>
            <a:xfrm>
              <a:off x="7699272" y="1941226"/>
              <a:ext cx="1054475" cy="10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600" b="1" i="0" dirty="0">
                  <a:solidFill>
                    <a:srgbClr val="FFFFFF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+20%</a:t>
              </a:r>
              <a:endParaRPr sz="1600" dirty="0">
                <a:solidFill>
                  <a:srgbClr val="FFFFFF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" b="0" i="0" dirty="0">
                <a:solidFill>
                  <a:srgbClr val="FFFFFF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400" b="0" i="0" dirty="0">
                  <a:solidFill>
                    <a:srgbClr val="FFFFFF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Acelera los procesos operativos</a:t>
              </a:r>
              <a:endParaRPr sz="1400" dirty="0">
                <a:solidFill>
                  <a:srgbClr val="FFFFFF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795" name="Google Shape;795;p18"/>
            <p:cNvSpPr txBox="1"/>
            <p:nvPr/>
          </p:nvSpPr>
          <p:spPr>
            <a:xfrm>
              <a:off x="8688860" y="1941226"/>
              <a:ext cx="972000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600" b="1" i="0">
                  <a:solidFill>
                    <a:srgbClr val="FFFFFF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+99%</a:t>
              </a:r>
              <a:endParaRPr>
                <a:latin typeface="Gill Sans MT" panose="020B0502020104020203" pitchFamily="34" charset="77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">
                <a:solidFill>
                  <a:srgbClr val="FFFFFF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400" b="0" i="0">
                  <a:solidFill>
                    <a:srgbClr val="FFFFFF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Datos sin errores</a:t>
              </a:r>
              <a:endParaRPr sz="1400">
                <a:solidFill>
                  <a:srgbClr val="FFFFFF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796" name="Google Shape;796;p18"/>
            <p:cNvSpPr txBox="1"/>
            <p:nvPr/>
          </p:nvSpPr>
          <p:spPr>
            <a:xfrm>
              <a:off x="9514085" y="1941226"/>
              <a:ext cx="972000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600" b="1" i="0">
                  <a:solidFill>
                    <a:srgbClr val="FFFFFF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UX</a:t>
              </a:r>
              <a:endParaRPr sz="1400" b="1" i="0">
                <a:solidFill>
                  <a:srgbClr val="FFFFFF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">
                <a:solidFill>
                  <a:srgbClr val="FFFFFF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400" b="0" i="0">
                  <a:solidFill>
                    <a:srgbClr val="FFFFFF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Mejorada</a:t>
              </a:r>
              <a:endParaRPr sz="1400">
                <a:solidFill>
                  <a:srgbClr val="FFFFFF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797" name="Google Shape;797;p18"/>
            <p:cNvSpPr txBox="1"/>
            <p:nvPr/>
          </p:nvSpPr>
          <p:spPr>
            <a:xfrm>
              <a:off x="11246425" y="1941226"/>
              <a:ext cx="972000" cy="10464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600" b="1" i="0">
                  <a:solidFill>
                    <a:srgbClr val="FFFFFF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+</a:t>
              </a:r>
              <a:endParaRPr>
                <a:latin typeface="Gill Sans MT" panose="020B0502020104020203" pitchFamily="34" charset="77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">
                <a:solidFill>
                  <a:srgbClr val="FFFFFF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400" b="0" i="0">
                  <a:solidFill>
                    <a:srgbClr val="FFFFFF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Ingresos de negocios</a:t>
              </a:r>
              <a:endParaRPr sz="1400">
                <a:solidFill>
                  <a:srgbClr val="FFFFFF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798" name="Google Shape;798;p18"/>
            <p:cNvSpPr txBox="1"/>
            <p:nvPr/>
          </p:nvSpPr>
          <p:spPr>
            <a:xfrm>
              <a:off x="10380254" y="1941226"/>
              <a:ext cx="972000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600" b="1" i="0">
                  <a:solidFill>
                    <a:srgbClr val="FFFFFF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+ 95%</a:t>
              </a:r>
              <a:endParaRPr>
                <a:latin typeface="Gill Sans MT" panose="020B0502020104020203" pitchFamily="34" charset="77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">
                <a:solidFill>
                  <a:srgbClr val="FFFFFF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400" b="0" i="0">
                  <a:solidFill>
                    <a:srgbClr val="FFFFFF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Detección de fraudes</a:t>
              </a:r>
              <a:endParaRPr sz="1400">
                <a:solidFill>
                  <a:srgbClr val="FFFFFF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</p:txBody>
        </p:sp>
      </p:grpSp>
      <p:grpSp>
        <p:nvGrpSpPr>
          <p:cNvPr id="799" name="Google Shape;799;p18"/>
          <p:cNvGrpSpPr/>
          <p:nvPr/>
        </p:nvGrpSpPr>
        <p:grpSpPr>
          <a:xfrm>
            <a:off x="76677" y="3070449"/>
            <a:ext cx="2465107" cy="3637342"/>
            <a:chOff x="76677" y="3058417"/>
            <a:chExt cx="2465107" cy="3637342"/>
          </a:xfrm>
        </p:grpSpPr>
        <p:sp>
          <p:nvSpPr>
            <p:cNvPr id="800" name="Google Shape;800;p18"/>
            <p:cNvSpPr/>
            <p:nvPr/>
          </p:nvSpPr>
          <p:spPr>
            <a:xfrm>
              <a:off x="92497" y="3207240"/>
              <a:ext cx="2449287" cy="3488519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Gill Sans MT" panose="020B0502020104020203" pitchFamily="34" charset="77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801" name="Google Shape;801;p18"/>
            <p:cNvSpPr txBox="1"/>
            <p:nvPr/>
          </p:nvSpPr>
          <p:spPr>
            <a:xfrm>
              <a:off x="92496" y="3781427"/>
              <a:ext cx="1411133" cy="6924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300" b="0" i="0" cap="small">
                  <a:solidFill>
                    <a:srgbClr val="163B6B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Captura id con escáner IDBox Black</a:t>
              </a:r>
              <a:endParaRPr sz="1300" cap="small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802" name="Google Shape;802;p18"/>
            <p:cNvSpPr txBox="1"/>
            <p:nvPr/>
          </p:nvSpPr>
          <p:spPr>
            <a:xfrm>
              <a:off x="92496" y="4597359"/>
              <a:ext cx="1411133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300" b="0" i="0" cap="small">
                  <a:solidFill>
                    <a:srgbClr val="163B6B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Lectura de documentos id</a:t>
              </a:r>
              <a:endParaRPr sz="1300" cap="small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803" name="Google Shape;803;p18"/>
            <p:cNvSpPr txBox="1"/>
            <p:nvPr/>
          </p:nvSpPr>
          <p:spPr>
            <a:xfrm>
              <a:off x="92496" y="5213237"/>
              <a:ext cx="1411133" cy="6924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300" b="0" i="0" cap="small">
                  <a:solidFill>
                    <a:srgbClr val="163B6B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Verificación de autenticidad con luces</a:t>
              </a:r>
              <a:endParaRPr sz="1300" cap="small">
                <a:solidFill>
                  <a:srgbClr val="163B6B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</p:txBody>
        </p:sp>
        <p:grpSp>
          <p:nvGrpSpPr>
            <p:cNvPr id="804" name="Google Shape;804;p18"/>
            <p:cNvGrpSpPr/>
            <p:nvPr/>
          </p:nvGrpSpPr>
          <p:grpSpPr>
            <a:xfrm>
              <a:off x="76677" y="3058417"/>
              <a:ext cx="2440631" cy="923330"/>
              <a:chOff x="117484" y="3110255"/>
              <a:chExt cx="2440631" cy="923330"/>
            </a:xfrm>
          </p:grpSpPr>
          <p:sp>
            <p:nvSpPr>
              <p:cNvPr id="805" name="Google Shape;805;p18"/>
              <p:cNvSpPr txBox="1"/>
              <p:nvPr/>
            </p:nvSpPr>
            <p:spPr>
              <a:xfrm>
                <a:off x="144434" y="3373399"/>
                <a:ext cx="236752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MX" sz="1800" b="1">
                    <a:solidFill>
                      <a:schemeClr val="dk1"/>
                    </a:solidFill>
                    <a:latin typeface="Gill Sans MT" panose="020B0502020104020203" pitchFamily="34" charset="77"/>
                    <a:ea typeface="Twentieth Century"/>
                    <a:cs typeface="Twentieth Century"/>
                    <a:sym typeface="Twentieth Century"/>
                  </a:rPr>
                  <a:t>Cómo funciona</a:t>
                </a:r>
                <a:endParaRPr sz="1800" b="1">
                  <a:solidFill>
                    <a:schemeClr val="dk1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806" name="Google Shape;806;p18"/>
              <p:cNvSpPr txBox="1"/>
              <p:nvPr/>
            </p:nvSpPr>
            <p:spPr>
              <a:xfrm>
                <a:off x="117484" y="3110255"/>
                <a:ext cx="649609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MX" sz="5400" b="1">
                    <a:solidFill>
                      <a:srgbClr val="CBC8EC"/>
                    </a:solidFill>
                    <a:latin typeface="Gill Sans MT" panose="020B0502020104020203" pitchFamily="34" charset="77"/>
                    <a:ea typeface="Twentieth Century"/>
                    <a:cs typeface="Twentieth Century"/>
                    <a:sym typeface="Twentieth Century"/>
                  </a:rPr>
                  <a:t>¿</a:t>
                </a:r>
                <a:endParaRPr>
                  <a:latin typeface="Gill Sans MT" panose="020B0502020104020203" pitchFamily="34" charset="77"/>
                </a:endParaRPr>
              </a:p>
            </p:txBody>
          </p:sp>
          <p:sp>
            <p:nvSpPr>
              <p:cNvPr id="807" name="Google Shape;807;p18"/>
              <p:cNvSpPr txBox="1"/>
              <p:nvPr/>
            </p:nvSpPr>
            <p:spPr>
              <a:xfrm>
                <a:off x="1908506" y="3110255"/>
                <a:ext cx="649609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MX" sz="5400" b="1">
                    <a:solidFill>
                      <a:srgbClr val="CBC8EC"/>
                    </a:solidFill>
                    <a:latin typeface="Gill Sans MT" panose="020B0502020104020203" pitchFamily="34" charset="77"/>
                    <a:ea typeface="Twentieth Century"/>
                    <a:cs typeface="Twentieth Century"/>
                    <a:sym typeface="Twentieth Century"/>
                  </a:rPr>
                  <a:t>?</a:t>
                </a:r>
                <a:endParaRPr>
                  <a:latin typeface="Gill Sans MT" panose="020B0502020104020203" pitchFamily="34" charset="77"/>
                </a:endParaRPr>
              </a:p>
            </p:txBody>
          </p:sp>
        </p:grpSp>
        <p:sp>
          <p:nvSpPr>
            <p:cNvPr id="808" name="Google Shape;808;p18"/>
            <p:cNvSpPr txBox="1"/>
            <p:nvPr/>
          </p:nvSpPr>
          <p:spPr>
            <a:xfrm>
              <a:off x="92496" y="6029170"/>
              <a:ext cx="1411133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300" b="0" i="0" cap="small">
                  <a:solidFill>
                    <a:srgbClr val="163B6B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Datos extraídos en 5 segundos</a:t>
              </a:r>
              <a:endParaRPr sz="1300" cap="small">
                <a:solidFill>
                  <a:srgbClr val="163B6B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809" name="Google Shape;809;p18"/>
            <p:cNvPicPr preferRelativeResize="0"/>
            <p:nvPr/>
          </p:nvPicPr>
          <p:blipFill rotWithShape="1">
            <a:blip r:embed="rId5">
              <a:alphaModFix/>
            </a:blip>
            <a:srcRect l="77196"/>
            <a:stretch/>
          </p:blipFill>
          <p:spPr>
            <a:xfrm>
              <a:off x="1496839" y="5949331"/>
              <a:ext cx="879228" cy="652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0" name="Google Shape;810;p18"/>
            <p:cNvPicPr preferRelativeResize="0"/>
            <p:nvPr/>
          </p:nvPicPr>
          <p:blipFill rotWithShape="1">
            <a:blip r:embed="rId5">
              <a:alphaModFix/>
            </a:blip>
            <a:srcRect l="51665" r="24268"/>
            <a:stretch/>
          </p:blipFill>
          <p:spPr>
            <a:xfrm>
              <a:off x="1472466" y="5233425"/>
              <a:ext cx="927974" cy="652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1" name="Google Shape;811;p18"/>
            <p:cNvPicPr preferRelativeResize="0"/>
            <p:nvPr/>
          </p:nvPicPr>
          <p:blipFill rotWithShape="1">
            <a:blip r:embed="rId5">
              <a:alphaModFix/>
            </a:blip>
            <a:srcRect l="26519" r="51028"/>
            <a:stretch/>
          </p:blipFill>
          <p:spPr>
            <a:xfrm>
              <a:off x="1503630" y="4517520"/>
              <a:ext cx="865646" cy="652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2" name="Google Shape;812;p18"/>
            <p:cNvPicPr preferRelativeResize="0"/>
            <p:nvPr/>
          </p:nvPicPr>
          <p:blipFill rotWithShape="1">
            <a:blip r:embed="rId5">
              <a:alphaModFix/>
            </a:blip>
            <a:srcRect r="75927"/>
            <a:stretch/>
          </p:blipFill>
          <p:spPr>
            <a:xfrm>
              <a:off x="1472361" y="3801615"/>
              <a:ext cx="928184" cy="6521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16" name="Google Shape;816;p18"/>
          <p:cNvGrpSpPr/>
          <p:nvPr/>
        </p:nvGrpSpPr>
        <p:grpSpPr>
          <a:xfrm>
            <a:off x="7589512" y="3219013"/>
            <a:ext cx="4518030" cy="3329895"/>
            <a:chOff x="7692645" y="3035072"/>
            <a:chExt cx="4455103" cy="3329895"/>
          </a:xfrm>
        </p:grpSpPr>
        <p:sp>
          <p:nvSpPr>
            <p:cNvPr id="817" name="Google Shape;817;p18"/>
            <p:cNvSpPr/>
            <p:nvPr/>
          </p:nvSpPr>
          <p:spPr>
            <a:xfrm>
              <a:off x="7692645" y="3035072"/>
              <a:ext cx="4455103" cy="3329895"/>
            </a:xfrm>
            <a:prstGeom prst="roundRect">
              <a:avLst>
                <a:gd name="adj" fmla="val 17917"/>
              </a:avLst>
            </a:prstGeom>
            <a:solidFill>
              <a:schemeClr val="lt1"/>
            </a:solidFill>
            <a:ln w="2857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Gill Sans MT" panose="020B0502020104020203" pitchFamily="34" charset="77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818" name="Google Shape;818;p18"/>
            <p:cNvSpPr txBox="1"/>
            <p:nvPr/>
          </p:nvSpPr>
          <p:spPr>
            <a:xfrm rot="16200000">
              <a:off x="6231316" y="4513307"/>
              <a:ext cx="3322800" cy="37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50"/>
                <a:buFont typeface="Twentieth Century"/>
                <a:buNone/>
              </a:pPr>
              <a:r>
                <a:rPr lang="es-MX" sz="1300" b="1">
                  <a:solidFill>
                    <a:schemeClr val="dk1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CARACTERÍSTICAS</a:t>
              </a:r>
              <a:endParaRPr sz="1300" b="1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819" name="Google Shape;819;p18"/>
            <p:cNvSpPr txBox="1"/>
            <p:nvPr/>
          </p:nvSpPr>
          <p:spPr>
            <a:xfrm>
              <a:off x="8096026" y="3156417"/>
              <a:ext cx="4033846" cy="3093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179388" marR="0" lvl="0" indent="-179388" algn="l" rtl="0">
                <a:spcBef>
                  <a:spcPts val="0"/>
                </a:spcBef>
                <a:spcAft>
                  <a:spcPts val="0"/>
                </a:spcAft>
                <a:buClr>
                  <a:srgbClr val="163B6B"/>
                </a:buClr>
                <a:buSzPts val="1350"/>
                <a:buFont typeface="Arial"/>
                <a:buChar char="•"/>
              </a:pPr>
              <a:r>
                <a:rPr lang="es-MX" sz="1300" b="0" i="0">
                  <a:solidFill>
                    <a:srgbClr val="163B6B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Identifica automáticamente de qué documento se trata.</a:t>
              </a:r>
              <a:endParaRPr sz="1300">
                <a:latin typeface="Gill Sans MT" panose="020B0502020104020203" pitchFamily="34" charset="77"/>
              </a:endParaRPr>
            </a:p>
            <a:p>
              <a:pPr marL="179388" marR="0" lvl="0" indent="-179388" algn="l" rtl="0">
                <a:spcBef>
                  <a:spcPts val="0"/>
                </a:spcBef>
                <a:spcAft>
                  <a:spcPts val="0"/>
                </a:spcAft>
                <a:buClr>
                  <a:srgbClr val="163B6B"/>
                </a:buClr>
                <a:buSzPts val="1350"/>
                <a:buFont typeface="Arial"/>
                <a:buChar char="•"/>
              </a:pPr>
              <a:r>
                <a:rPr lang="es-MX" sz="1300" b="0" i="0">
                  <a:solidFill>
                    <a:srgbClr val="163B6B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Lectura y extracción de los campos definidos con VIZ y MRZ, con validación de luz UV e IR en menos de 5 segundos.</a:t>
              </a:r>
              <a:endParaRPr sz="1300">
                <a:latin typeface="Gill Sans MT" panose="020B0502020104020203" pitchFamily="34" charset="77"/>
              </a:endParaRPr>
            </a:p>
            <a:p>
              <a:pPr marL="179388" marR="0" lvl="0" indent="-179388" algn="l" rtl="0">
                <a:spcBef>
                  <a:spcPts val="0"/>
                </a:spcBef>
                <a:spcAft>
                  <a:spcPts val="0"/>
                </a:spcAft>
                <a:buClr>
                  <a:srgbClr val="163B6B"/>
                </a:buClr>
                <a:buSzPts val="1350"/>
                <a:buFont typeface="Arial"/>
                <a:buChar char="•"/>
              </a:pPr>
              <a:r>
                <a:rPr lang="es-MX" sz="1300" b="0" i="0">
                  <a:solidFill>
                    <a:srgbClr val="163B6B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Lectura indiferente de la posición del documento.</a:t>
              </a:r>
              <a:endParaRPr sz="1300">
                <a:latin typeface="Gill Sans MT" panose="020B0502020104020203" pitchFamily="34" charset="77"/>
              </a:endParaRPr>
            </a:p>
            <a:p>
              <a:pPr marL="179388" marR="0" lvl="0" indent="-179388" algn="l" rtl="0">
                <a:spcBef>
                  <a:spcPts val="0"/>
                </a:spcBef>
                <a:spcAft>
                  <a:spcPts val="0"/>
                </a:spcAft>
                <a:buClr>
                  <a:srgbClr val="163B6B"/>
                </a:buClr>
                <a:buSzPts val="1350"/>
                <a:buFont typeface="Arial"/>
                <a:buChar char="•"/>
              </a:pPr>
              <a:r>
                <a:rPr lang="es-MX" sz="1300" b="0" i="0">
                  <a:solidFill>
                    <a:srgbClr val="163B6B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Recorte automático de la firma, la foto y la imagen del documento.</a:t>
              </a:r>
              <a:endParaRPr sz="1300">
                <a:latin typeface="Gill Sans MT" panose="020B0502020104020203" pitchFamily="34" charset="77"/>
              </a:endParaRPr>
            </a:p>
            <a:p>
              <a:pPr marL="179388" marR="0" lvl="0" indent="-179388" algn="l" rtl="0">
                <a:spcBef>
                  <a:spcPts val="0"/>
                </a:spcBef>
                <a:spcAft>
                  <a:spcPts val="0"/>
                </a:spcAft>
                <a:buClr>
                  <a:srgbClr val="163B6B"/>
                </a:buClr>
                <a:buSzPts val="1350"/>
                <a:buFont typeface="Arial"/>
                <a:buChar char="•"/>
              </a:pPr>
              <a:r>
                <a:rPr lang="es-MX" sz="1300" b="0" i="0">
                  <a:solidFill>
                    <a:srgbClr val="163B6B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Adicionalmente, lee y autentica documentos de más de 100 países.</a:t>
              </a:r>
              <a:endParaRPr sz="1300">
                <a:latin typeface="Gill Sans MT" panose="020B0502020104020203" pitchFamily="34" charset="77"/>
              </a:endParaRPr>
            </a:p>
            <a:p>
              <a:pPr marL="179388" marR="0" lvl="0" indent="-179388" algn="l" rtl="0">
                <a:spcBef>
                  <a:spcPts val="0"/>
                </a:spcBef>
                <a:spcAft>
                  <a:spcPts val="0"/>
                </a:spcAft>
                <a:buClr>
                  <a:srgbClr val="163B6B"/>
                </a:buClr>
                <a:buSzPts val="1350"/>
                <a:buFont typeface="Arial"/>
                <a:buChar char="•"/>
              </a:pPr>
              <a:r>
                <a:rPr lang="es-MX" sz="1300" b="0" i="0">
                  <a:solidFill>
                    <a:srgbClr val="163B6B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Adaptable a nuevos tipos de documentos de identidad (el mantenimiento de la licencia al día garantiza poder contar con la última versión de todos los documentos mapeados).</a:t>
              </a:r>
              <a:endParaRPr sz="1300">
                <a:latin typeface="Gill Sans MT" panose="020B0502020104020203" pitchFamily="34" charset="77"/>
              </a:endParaRPr>
            </a:p>
            <a:p>
              <a:pPr marL="179388" marR="0" lvl="0" indent="-179388" algn="l" rtl="0">
                <a:spcBef>
                  <a:spcPts val="0"/>
                </a:spcBef>
                <a:spcAft>
                  <a:spcPts val="0"/>
                </a:spcAft>
                <a:buClr>
                  <a:srgbClr val="163B6B"/>
                </a:buClr>
                <a:buSzPts val="1350"/>
                <a:buFont typeface="Arial"/>
                <a:buChar char="•"/>
              </a:pPr>
              <a:r>
                <a:rPr lang="es-MX" sz="1300" b="0" i="0">
                  <a:solidFill>
                    <a:srgbClr val="163B6B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Motor de reconocimiento óptico de caracteres (OCR) de alta fiabilidad.</a:t>
              </a:r>
              <a:endParaRPr sz="1300">
                <a:latin typeface="Gill Sans MT" panose="020B0502020104020203" pitchFamily="34" charset="77"/>
              </a:endParaRPr>
            </a:p>
          </p:txBody>
        </p:sp>
      </p:grpSp>
      <p:pic>
        <p:nvPicPr>
          <p:cNvPr id="820" name="Google Shape;820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26495" y="8968"/>
            <a:ext cx="4739007" cy="15197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247;p2">
            <a:extLst>
              <a:ext uri="{FF2B5EF4-FFF2-40B4-BE49-F238E27FC236}">
                <a16:creationId xmlns:a16="http://schemas.microsoft.com/office/drawing/2014/main" id="{10B44A8D-107F-AFB3-83CE-821BA42DD7B2}"/>
              </a:ext>
            </a:extLst>
          </p:cNvPr>
          <p:cNvGrpSpPr/>
          <p:nvPr/>
        </p:nvGrpSpPr>
        <p:grpSpPr>
          <a:xfrm>
            <a:off x="158234" y="298130"/>
            <a:ext cx="983540" cy="677763"/>
            <a:chOff x="1335389" y="2794404"/>
            <a:chExt cx="983540" cy="677763"/>
          </a:xfrm>
        </p:grpSpPr>
        <p:sp>
          <p:nvSpPr>
            <p:cNvPr id="3" name="Google Shape;248;p2">
              <a:extLst>
                <a:ext uri="{FF2B5EF4-FFF2-40B4-BE49-F238E27FC236}">
                  <a16:creationId xmlns:a16="http://schemas.microsoft.com/office/drawing/2014/main" id="{DF0F7A0B-DF1F-0C3F-CD4E-1486100BD81C}"/>
                </a:ext>
              </a:extLst>
            </p:cNvPr>
            <p:cNvSpPr/>
            <p:nvPr/>
          </p:nvSpPr>
          <p:spPr>
            <a:xfrm>
              <a:off x="1335389" y="2794404"/>
              <a:ext cx="983540" cy="677763"/>
            </a:xfrm>
            <a:custGeom>
              <a:avLst/>
              <a:gdLst/>
              <a:ahLst/>
              <a:cxnLst/>
              <a:rect l="l" t="t" r="r" b="b"/>
              <a:pathLst>
                <a:path w="3980015" h="1542406" extrusionOk="0">
                  <a:moveTo>
                    <a:pt x="0" y="0"/>
                  </a:moveTo>
                  <a:lnTo>
                    <a:pt x="3980015" y="0"/>
                  </a:lnTo>
                  <a:lnTo>
                    <a:pt x="3980015" y="1542406"/>
                  </a:lnTo>
                  <a:lnTo>
                    <a:pt x="0" y="1542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13775" tIns="113775" rIns="113775" bIns="1137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Gill Sans"/>
                <a:buNone/>
              </a:pPr>
              <a:endParaRPr sz="1400" b="0" i="0" u="none" strike="noStrike" cap="none">
                <a:solidFill>
                  <a:schemeClr val="dk2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" name="Google Shape;249;p2" descr="Icono De Producto De Software">
              <a:extLst>
                <a:ext uri="{FF2B5EF4-FFF2-40B4-BE49-F238E27FC236}">
                  <a16:creationId xmlns:a16="http://schemas.microsoft.com/office/drawing/2014/main" id="{1BC43A3E-A1C8-E90C-B000-D6EB2B123A6F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3776" b="81531" l="4286" r="92143">
                          <a14:foregroundMark x1="52653" y1="59898" x2="52653" y2="59898"/>
                          <a14:foregroundMark x1="53980" y1="74388" x2="53980" y2="74388"/>
                          <a14:foregroundMark x1="50000" y1="69592" x2="50000" y2="69592"/>
                          <a14:foregroundMark x1="91327" y1="74388" x2="91327" y2="74388"/>
                          <a14:foregroundMark x1="74184" y1="13776" x2="74184" y2="13776"/>
                          <a14:foregroundMark x1="11327" y1="36224" x2="11327" y2="36224"/>
                          <a14:foregroundMark x1="4286" y1="33980" x2="4286" y2="33980"/>
                          <a14:foregroundMark x1="92143" y1="46327" x2="92143" y2="46327"/>
                          <a14:foregroundMark x1="34184" y1="43673" x2="34184" y2="43673"/>
                          <a14:foregroundMark x1="59184" y1="39694" x2="59184" y2="39694"/>
                          <a14:foregroundMark x1="61020" y1="39286" x2="61020" y2="39286"/>
                          <a14:foregroundMark x1="54796" y1="33980" x2="54796" y2="33980"/>
                        </a14:backgroundRemoval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 l="3121" t="10706" r="3534" b="10504"/>
            <a:stretch/>
          </p:blipFill>
          <p:spPr>
            <a:xfrm>
              <a:off x="1464627" y="2827285"/>
              <a:ext cx="725064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9"/>
          <p:cNvSpPr txBox="1">
            <a:spLocks noGrp="1"/>
          </p:cNvSpPr>
          <p:nvPr>
            <p:ph type="sldNum" idx="12"/>
          </p:nvPr>
        </p:nvSpPr>
        <p:spPr>
          <a:xfrm>
            <a:off x="10897499" y="6354762"/>
            <a:ext cx="1080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None/>
            </a:pPr>
            <a:fld id="{00000000-1234-1234-1234-123412341234}" type="slidenum">
              <a:rPr lang="es-MX">
                <a:latin typeface="Gill Sans MT" panose="020B0502020104020203" pitchFamily="34" charset="77"/>
              </a:rPr>
              <a:t>14</a:t>
            </a:fld>
            <a:endParaRPr>
              <a:latin typeface="Gill Sans MT" panose="020B0502020104020203" pitchFamily="34" charset="77"/>
            </a:endParaRPr>
          </a:p>
        </p:txBody>
      </p:sp>
      <p:sp>
        <p:nvSpPr>
          <p:cNvPr id="827" name="Google Shape;827;p19"/>
          <p:cNvSpPr/>
          <p:nvPr/>
        </p:nvSpPr>
        <p:spPr>
          <a:xfrm>
            <a:off x="0" y="1703745"/>
            <a:ext cx="12192000" cy="3052212"/>
          </a:xfrm>
          <a:prstGeom prst="rect">
            <a:avLst/>
          </a:prstGeom>
          <a:solidFill>
            <a:srgbClr val="62BBB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500">
              <a:solidFill>
                <a:schemeClr val="lt1"/>
              </a:solidFill>
              <a:latin typeface="Gill Sans MT" panose="020B0502020104020203" pitchFamily="34" charset="77"/>
              <a:ea typeface="Gill Sans"/>
              <a:cs typeface="Gill Sans"/>
              <a:sym typeface="Gill Sans"/>
            </a:endParaRPr>
          </a:p>
        </p:txBody>
      </p:sp>
      <p:sp>
        <p:nvSpPr>
          <p:cNvPr id="828" name="Google Shape;828;p19"/>
          <p:cNvSpPr txBox="1"/>
          <p:nvPr/>
        </p:nvSpPr>
        <p:spPr>
          <a:xfrm>
            <a:off x="366802" y="1706357"/>
            <a:ext cx="8832615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Solución que previene el fraude de diferentes documentos</a:t>
            </a:r>
            <a:r>
              <a:rPr lang="es-MX" sz="1600" i="1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 (comprobantes domicilio, impuestos, dictámenes jurídicos y estados de cuenta bancarios)</a:t>
            </a:r>
            <a:r>
              <a:rPr lang="es-MX" sz="160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, permite detectar y leer automáticamente, y en tiempo real el documento para extraer la información; aplicando validaciones para mantener la integridad de la información. </a:t>
            </a:r>
            <a:endParaRPr sz="800">
              <a:solidFill>
                <a:schemeClr val="lt1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  <a:p>
            <a:pPr marL="251999" marR="0" lvl="0" indent="-196899" algn="just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wentieth Century"/>
              <a:buChar char="●"/>
            </a:pPr>
            <a:r>
              <a:rPr lang="es-MX" sz="160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Comparamos medidas de seguridad del documento y sólo realizamos la lectura OCR de un documento auténtico.</a:t>
            </a:r>
            <a:endParaRPr>
              <a:latin typeface="Gill Sans MT" panose="020B0502020104020203" pitchFamily="34" charset="77"/>
            </a:endParaRPr>
          </a:p>
          <a:p>
            <a:pPr marL="251999" marR="0" lvl="0" indent="-196899" algn="just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wentieth Century"/>
              <a:buChar char="●"/>
            </a:pPr>
            <a:r>
              <a:rPr lang="es-MX" sz="160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Fácilmente integrable con todos los sistemas.</a:t>
            </a:r>
            <a:endParaRPr>
              <a:latin typeface="Gill Sans MT" panose="020B0502020104020203" pitchFamily="34" charset="77"/>
            </a:endParaRPr>
          </a:p>
          <a:p>
            <a:pPr marL="251999" marR="0" lvl="0" indent="-196899" algn="just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wentieth Century"/>
              <a:buChar char="●"/>
            </a:pPr>
            <a:r>
              <a:rPr lang="es-MX" sz="160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Lee, procesa y valida los datos del documento.</a:t>
            </a:r>
            <a:endParaRPr>
              <a:latin typeface="Gill Sans MT" panose="020B0502020104020203" pitchFamily="34" charset="77"/>
            </a:endParaRPr>
          </a:p>
          <a:p>
            <a:pPr marL="251999" marR="0" lvl="0" indent="-196899" algn="just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wentieth Century"/>
              <a:buChar char="●"/>
            </a:pPr>
            <a:r>
              <a:rPr lang="es-MX" sz="160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Permite configurar experiencia de usuario.</a:t>
            </a:r>
            <a:endParaRPr>
              <a:latin typeface="Gill Sans MT" panose="020B0502020104020203" pitchFamily="34" charset="77"/>
            </a:endParaRPr>
          </a:p>
          <a:p>
            <a:pPr marL="251999" marR="0" lvl="0" indent="-196899" algn="just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wentieth Century"/>
              <a:buChar char="●"/>
            </a:pPr>
            <a:r>
              <a:rPr lang="es-MX" sz="160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Mayor velocidad que otras soluciones inteligentes.</a:t>
            </a:r>
            <a:endParaRPr>
              <a:latin typeface="Gill Sans MT" panose="020B0502020104020203" pitchFamily="34" charset="77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El proceso es sencillo: se detecta el documento automáticamente en tiempo real, se visualiza la imagen capturada y se realiza la lectura del documento en un solo paso, mediante cualquier dispositivo móvil.</a:t>
            </a:r>
            <a:endParaRPr>
              <a:latin typeface="Gill Sans MT" panose="020B0502020104020203" pitchFamily="34" charset="77"/>
            </a:endParaRPr>
          </a:p>
        </p:txBody>
      </p:sp>
      <p:pic>
        <p:nvPicPr>
          <p:cNvPr id="829" name="Google Shape;82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0280" y="4759598"/>
            <a:ext cx="5665435" cy="18584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0" name="Google Shape;830;p19"/>
          <p:cNvGrpSpPr/>
          <p:nvPr/>
        </p:nvGrpSpPr>
        <p:grpSpPr>
          <a:xfrm>
            <a:off x="6178238" y="4816478"/>
            <a:ext cx="3060000" cy="1689461"/>
            <a:chOff x="6330640" y="4844188"/>
            <a:chExt cx="3060000" cy="1689461"/>
          </a:xfrm>
        </p:grpSpPr>
        <p:sp>
          <p:nvSpPr>
            <p:cNvPr id="831" name="Google Shape;831;p19"/>
            <p:cNvSpPr/>
            <p:nvPr/>
          </p:nvSpPr>
          <p:spPr>
            <a:xfrm>
              <a:off x="6330640" y="4844188"/>
              <a:ext cx="3060000" cy="168946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Gill Sans"/>
                <a:buNone/>
              </a:pPr>
              <a:endParaRPr sz="1100">
                <a:solidFill>
                  <a:schemeClr val="dk1"/>
                </a:solidFill>
                <a:latin typeface="Gill Sans MT" panose="020B0502020104020203" pitchFamily="34" charset="77"/>
                <a:ea typeface="Gill Sans"/>
                <a:cs typeface="Gill Sans"/>
                <a:sym typeface="Gill Sans"/>
              </a:endParaRPr>
            </a:p>
          </p:txBody>
        </p:sp>
        <p:pic>
          <p:nvPicPr>
            <p:cNvPr id="832" name="Google Shape;832;p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420241" y="4863880"/>
              <a:ext cx="514580" cy="4417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3" name="Google Shape;833;p19"/>
            <p:cNvSpPr txBox="1"/>
            <p:nvPr/>
          </p:nvSpPr>
          <p:spPr>
            <a:xfrm>
              <a:off x="6934820" y="4884726"/>
              <a:ext cx="2455819" cy="6155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Twentieth Century"/>
                <a:buNone/>
              </a:pPr>
              <a:r>
                <a:rPr lang="es-MX" sz="1400" b="1">
                  <a:solidFill>
                    <a:schemeClr val="dk1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ESPECIFICACIONES TÉCNICAS</a:t>
              </a:r>
              <a:endParaRPr sz="1400" b="1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834" name="Google Shape;834;p19"/>
            <p:cNvSpPr txBox="1"/>
            <p:nvPr/>
          </p:nvSpPr>
          <p:spPr>
            <a:xfrm>
              <a:off x="6409053" y="5350540"/>
              <a:ext cx="2981587" cy="11695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50825" marR="0" lvl="0" indent="-250825" algn="l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300"/>
                <a:buFont typeface="Twentieth Century"/>
                <a:buChar char="●"/>
              </a:pPr>
              <a:r>
                <a:rPr lang="es-MX" sz="1400">
                  <a:solidFill>
                    <a:schemeClr val="dk1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Fácil integración: API disponible.</a:t>
              </a:r>
              <a:endParaRPr>
                <a:latin typeface="Gill Sans MT" panose="020B0502020104020203" pitchFamily="34" charset="77"/>
              </a:endParaRPr>
            </a:p>
            <a:p>
              <a:pPr marL="250825" marR="0" lvl="0" indent="-250825" algn="l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300"/>
                <a:buFont typeface="Twentieth Century"/>
                <a:buChar char="●"/>
              </a:pPr>
              <a:r>
                <a:rPr lang="es-MX" sz="1400">
                  <a:solidFill>
                    <a:schemeClr val="dk1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Integración rápida y fácil en aplicaciones de terceros.</a:t>
              </a:r>
              <a:endParaRPr>
                <a:latin typeface="Gill Sans MT" panose="020B0502020104020203" pitchFamily="34" charset="77"/>
              </a:endParaRPr>
            </a:p>
            <a:p>
              <a:pPr marL="250825" marR="0" lvl="0" indent="-250825" algn="l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300"/>
                <a:buFont typeface="Twentieth Century"/>
                <a:buChar char="●"/>
              </a:pPr>
              <a:r>
                <a:rPr lang="es-MX" sz="1400">
                  <a:solidFill>
                    <a:schemeClr val="dk1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Adquisición de la imagen controlada directamente del API.</a:t>
              </a:r>
              <a:endParaRPr>
                <a:latin typeface="Gill Sans MT" panose="020B0502020104020203" pitchFamily="34" charset="77"/>
              </a:endParaRPr>
            </a:p>
          </p:txBody>
        </p:sp>
      </p:grpSp>
      <p:sp>
        <p:nvSpPr>
          <p:cNvPr id="838" name="Google Shape;838;p19"/>
          <p:cNvSpPr txBox="1"/>
          <p:nvPr/>
        </p:nvSpPr>
        <p:spPr>
          <a:xfrm>
            <a:off x="0" y="1336328"/>
            <a:ext cx="12191999" cy="366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s-MX" sz="1800" dirty="0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Software de lectura de documentos (</a:t>
            </a:r>
            <a:r>
              <a:rPr lang="es-MX" sz="1600" i="1" dirty="0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comprobantes domicilio, impuestos, dictámenes jurídicos y estados de cuenta bancarios</a:t>
            </a:r>
            <a:r>
              <a:rPr lang="es-MX" sz="1800" dirty="0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)</a:t>
            </a:r>
            <a:endParaRPr sz="1200" dirty="0">
              <a:latin typeface="Gill Sans MT" panose="020B0502020104020203" pitchFamily="34" charset="77"/>
            </a:endParaRPr>
          </a:p>
        </p:txBody>
      </p:sp>
      <p:sp>
        <p:nvSpPr>
          <p:cNvPr id="839" name="Google Shape;839;p19"/>
          <p:cNvSpPr/>
          <p:nvPr/>
        </p:nvSpPr>
        <p:spPr>
          <a:xfrm>
            <a:off x="9327839" y="1848579"/>
            <a:ext cx="2773066" cy="437179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 MT" panose="020B0502020104020203" pitchFamily="34" charset="77"/>
              <a:ea typeface="Gill Sans"/>
              <a:cs typeface="Gill Sans"/>
              <a:sym typeface="Gill Sans"/>
            </a:endParaRPr>
          </a:p>
        </p:txBody>
      </p:sp>
      <p:sp>
        <p:nvSpPr>
          <p:cNvPr id="840" name="Google Shape;840;p19"/>
          <p:cNvSpPr txBox="1"/>
          <p:nvPr/>
        </p:nvSpPr>
        <p:spPr>
          <a:xfrm>
            <a:off x="9313983" y="3161435"/>
            <a:ext cx="15480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 b="0" i="0" cap="small">
                <a:solidFill>
                  <a:srgbClr val="163B6B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Captura el documento automática o manualmente</a:t>
            </a:r>
            <a:endParaRPr sz="1200" cap="small">
              <a:solidFill>
                <a:schemeClr val="dk1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841" name="Google Shape;841;p19"/>
          <p:cNvSpPr txBox="1"/>
          <p:nvPr/>
        </p:nvSpPr>
        <p:spPr>
          <a:xfrm>
            <a:off x="10804905" y="3161435"/>
            <a:ext cx="12960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 b="0" i="0" cap="small">
                <a:solidFill>
                  <a:srgbClr val="163B6B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Reduce el fraude de documentos</a:t>
            </a:r>
            <a:endParaRPr sz="1200" cap="small">
              <a:solidFill>
                <a:schemeClr val="dk1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842" name="Google Shape;842;p19"/>
          <p:cNvSpPr txBox="1"/>
          <p:nvPr/>
        </p:nvSpPr>
        <p:spPr>
          <a:xfrm>
            <a:off x="9327839" y="4563780"/>
            <a:ext cx="147706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 b="0" i="0" cap="small">
                <a:solidFill>
                  <a:srgbClr val="163B6B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Automatización de procesos de negocio</a:t>
            </a:r>
            <a:endParaRPr sz="1200" cap="small">
              <a:solidFill>
                <a:srgbClr val="163B6B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grpSp>
        <p:nvGrpSpPr>
          <p:cNvPr id="843" name="Google Shape;843;p19"/>
          <p:cNvGrpSpPr/>
          <p:nvPr/>
        </p:nvGrpSpPr>
        <p:grpSpPr>
          <a:xfrm>
            <a:off x="9504983" y="1773506"/>
            <a:ext cx="2440631" cy="923330"/>
            <a:chOff x="117484" y="3110255"/>
            <a:chExt cx="2440631" cy="923330"/>
          </a:xfrm>
        </p:grpSpPr>
        <p:sp>
          <p:nvSpPr>
            <p:cNvPr id="844" name="Google Shape;844;p19"/>
            <p:cNvSpPr txBox="1"/>
            <p:nvPr/>
          </p:nvSpPr>
          <p:spPr>
            <a:xfrm>
              <a:off x="144434" y="3373399"/>
              <a:ext cx="236752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800" b="1">
                  <a:solidFill>
                    <a:schemeClr val="dk1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Cómo funciona</a:t>
              </a:r>
              <a:endParaRPr sz="1800" b="1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845" name="Google Shape;845;p19"/>
            <p:cNvSpPr txBox="1"/>
            <p:nvPr/>
          </p:nvSpPr>
          <p:spPr>
            <a:xfrm>
              <a:off x="117484" y="3110255"/>
              <a:ext cx="649609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5400" b="1">
                  <a:solidFill>
                    <a:srgbClr val="B1E0DD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¿</a:t>
              </a:r>
              <a:endParaRPr>
                <a:latin typeface="Gill Sans MT" panose="020B0502020104020203" pitchFamily="34" charset="77"/>
              </a:endParaRPr>
            </a:p>
          </p:txBody>
        </p:sp>
        <p:sp>
          <p:nvSpPr>
            <p:cNvPr id="846" name="Google Shape;846;p19"/>
            <p:cNvSpPr txBox="1"/>
            <p:nvPr/>
          </p:nvSpPr>
          <p:spPr>
            <a:xfrm>
              <a:off x="1908506" y="3110255"/>
              <a:ext cx="649609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5400" b="1">
                  <a:solidFill>
                    <a:srgbClr val="B1E0DD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?</a:t>
              </a:r>
              <a:endParaRPr>
                <a:latin typeface="Gill Sans MT" panose="020B0502020104020203" pitchFamily="34" charset="77"/>
              </a:endParaRPr>
            </a:p>
          </p:txBody>
        </p:sp>
      </p:grpSp>
      <p:sp>
        <p:nvSpPr>
          <p:cNvPr id="847" name="Google Shape;847;p19"/>
          <p:cNvSpPr txBox="1"/>
          <p:nvPr/>
        </p:nvSpPr>
        <p:spPr>
          <a:xfrm>
            <a:off x="9364372" y="5764635"/>
            <a:ext cx="2700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 b="0" i="0" cap="small">
                <a:solidFill>
                  <a:srgbClr val="163B6B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Nuestro OCR brinda lectura del documento en menos de 10 seg.</a:t>
            </a:r>
            <a:endParaRPr sz="1200" cap="small">
              <a:solidFill>
                <a:srgbClr val="163B6B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848" name="Google Shape;848;p19"/>
          <p:cNvSpPr txBox="1"/>
          <p:nvPr/>
        </p:nvSpPr>
        <p:spPr>
          <a:xfrm>
            <a:off x="10804905" y="4563780"/>
            <a:ext cx="1296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 b="0" i="0" cap="small">
                <a:solidFill>
                  <a:srgbClr val="163B6B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Mejora de imágenes</a:t>
            </a:r>
            <a:endParaRPr sz="1200" cap="small">
              <a:solidFill>
                <a:srgbClr val="163B6B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849" name="Google Shape;849;p19"/>
          <p:cNvPicPr preferRelativeResize="0"/>
          <p:nvPr/>
        </p:nvPicPr>
        <p:blipFill rotWithShape="1">
          <a:blip r:embed="rId5">
            <a:alphaModFix/>
          </a:blip>
          <a:srcRect l="39101" t="74015" r="36567" b="13127"/>
          <a:stretch/>
        </p:blipFill>
        <p:spPr>
          <a:xfrm>
            <a:off x="10417205" y="5131013"/>
            <a:ext cx="594334" cy="564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19"/>
          <p:cNvPicPr preferRelativeResize="0"/>
          <p:nvPr/>
        </p:nvPicPr>
        <p:blipFill rotWithShape="1">
          <a:blip r:embed="rId5">
            <a:alphaModFix/>
          </a:blip>
          <a:srcRect l="61650" t="52082" r="13855" b="34993"/>
          <a:stretch/>
        </p:blipFill>
        <p:spPr>
          <a:xfrm>
            <a:off x="11126741" y="3962197"/>
            <a:ext cx="598329" cy="567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19"/>
          <p:cNvPicPr preferRelativeResize="0"/>
          <p:nvPr/>
        </p:nvPicPr>
        <p:blipFill rotWithShape="1">
          <a:blip r:embed="rId5">
            <a:alphaModFix/>
          </a:blip>
          <a:srcRect l="14289" t="51614" r="59199" b="34940"/>
          <a:stretch/>
        </p:blipFill>
        <p:spPr>
          <a:xfrm>
            <a:off x="9753856" y="3950713"/>
            <a:ext cx="647596" cy="59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19"/>
          <p:cNvPicPr preferRelativeResize="0"/>
          <p:nvPr/>
        </p:nvPicPr>
        <p:blipFill rotWithShape="1">
          <a:blip r:embed="rId5">
            <a:alphaModFix/>
          </a:blip>
          <a:srcRect l="60839" t="28749" r="14372" b="57931"/>
          <a:stretch/>
        </p:blipFill>
        <p:spPr>
          <a:xfrm>
            <a:off x="11123155" y="2568272"/>
            <a:ext cx="605501" cy="585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19"/>
          <p:cNvPicPr preferRelativeResize="0"/>
          <p:nvPr/>
        </p:nvPicPr>
        <p:blipFill rotWithShape="1">
          <a:blip r:embed="rId5">
            <a:alphaModFix/>
          </a:blip>
          <a:srcRect l="14363" t="28390" r="59117" b="58234"/>
          <a:stretch/>
        </p:blipFill>
        <p:spPr>
          <a:xfrm>
            <a:off x="9753769" y="2567047"/>
            <a:ext cx="647771" cy="587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43752" y="70644"/>
            <a:ext cx="4304493" cy="14524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247;p2">
            <a:extLst>
              <a:ext uri="{FF2B5EF4-FFF2-40B4-BE49-F238E27FC236}">
                <a16:creationId xmlns:a16="http://schemas.microsoft.com/office/drawing/2014/main" id="{3C00EDDC-956B-B83C-00C2-B1698DE7134A}"/>
              </a:ext>
            </a:extLst>
          </p:cNvPr>
          <p:cNvGrpSpPr/>
          <p:nvPr/>
        </p:nvGrpSpPr>
        <p:grpSpPr>
          <a:xfrm>
            <a:off x="158234" y="298130"/>
            <a:ext cx="983540" cy="677763"/>
            <a:chOff x="1335389" y="2794404"/>
            <a:chExt cx="983540" cy="677763"/>
          </a:xfrm>
        </p:grpSpPr>
        <p:sp>
          <p:nvSpPr>
            <p:cNvPr id="3" name="Google Shape;248;p2">
              <a:extLst>
                <a:ext uri="{FF2B5EF4-FFF2-40B4-BE49-F238E27FC236}">
                  <a16:creationId xmlns:a16="http://schemas.microsoft.com/office/drawing/2014/main" id="{01898892-533F-D15C-9714-7D2DAD8A4307}"/>
                </a:ext>
              </a:extLst>
            </p:cNvPr>
            <p:cNvSpPr/>
            <p:nvPr/>
          </p:nvSpPr>
          <p:spPr>
            <a:xfrm>
              <a:off x="1335389" y="2794404"/>
              <a:ext cx="983540" cy="677763"/>
            </a:xfrm>
            <a:custGeom>
              <a:avLst/>
              <a:gdLst/>
              <a:ahLst/>
              <a:cxnLst/>
              <a:rect l="l" t="t" r="r" b="b"/>
              <a:pathLst>
                <a:path w="3980015" h="1542406" extrusionOk="0">
                  <a:moveTo>
                    <a:pt x="0" y="0"/>
                  </a:moveTo>
                  <a:lnTo>
                    <a:pt x="3980015" y="0"/>
                  </a:lnTo>
                  <a:lnTo>
                    <a:pt x="3980015" y="1542406"/>
                  </a:lnTo>
                  <a:lnTo>
                    <a:pt x="0" y="1542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13775" tIns="113775" rIns="113775" bIns="1137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Gill Sans"/>
                <a:buNone/>
              </a:pPr>
              <a:endParaRPr sz="1400" b="0" i="0" u="none" strike="noStrike" cap="none">
                <a:solidFill>
                  <a:schemeClr val="dk2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" name="Google Shape;249;p2" descr="Icono De Producto De Software">
              <a:extLst>
                <a:ext uri="{FF2B5EF4-FFF2-40B4-BE49-F238E27FC236}">
                  <a16:creationId xmlns:a16="http://schemas.microsoft.com/office/drawing/2014/main" id="{C328A242-2DEB-E0D6-2167-F60DDAC344B5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3776" b="81531" l="4286" r="92143">
                          <a14:foregroundMark x1="52653" y1="59898" x2="52653" y2="59898"/>
                          <a14:foregroundMark x1="53980" y1="74388" x2="53980" y2="74388"/>
                          <a14:foregroundMark x1="50000" y1="69592" x2="50000" y2="69592"/>
                          <a14:foregroundMark x1="91327" y1="74388" x2="91327" y2="74388"/>
                          <a14:foregroundMark x1="74184" y1="13776" x2="74184" y2="13776"/>
                          <a14:foregroundMark x1="11327" y1="36224" x2="11327" y2="36224"/>
                          <a14:foregroundMark x1="4286" y1="33980" x2="4286" y2="33980"/>
                          <a14:foregroundMark x1="92143" y1="46327" x2="92143" y2="46327"/>
                          <a14:foregroundMark x1="34184" y1="43673" x2="34184" y2="43673"/>
                          <a14:foregroundMark x1="59184" y1="39694" x2="59184" y2="39694"/>
                          <a14:foregroundMark x1="61020" y1="39286" x2="61020" y2="39286"/>
                          <a14:foregroundMark x1="54796" y1="33980" x2="54796" y2="33980"/>
                        </a14:backgroundRemoval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 l="3121" t="10706" r="3534" b="10504"/>
            <a:stretch/>
          </p:blipFill>
          <p:spPr>
            <a:xfrm>
              <a:off x="1464627" y="2827285"/>
              <a:ext cx="725064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20"/>
          <p:cNvSpPr/>
          <p:nvPr/>
        </p:nvSpPr>
        <p:spPr>
          <a:xfrm>
            <a:off x="0" y="1646893"/>
            <a:ext cx="12192000" cy="1136872"/>
          </a:xfrm>
          <a:prstGeom prst="rect">
            <a:avLst/>
          </a:prstGeom>
          <a:solidFill>
            <a:schemeClr val="accent2">
              <a:alpha val="8392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 MT" panose="020B0502020104020203" pitchFamily="34" charset="77"/>
              <a:ea typeface="Gill Sans"/>
              <a:cs typeface="Gill Sans"/>
              <a:sym typeface="Gill Sans"/>
            </a:endParaRPr>
          </a:p>
        </p:txBody>
      </p:sp>
      <p:sp>
        <p:nvSpPr>
          <p:cNvPr id="860" name="Google Shape;860;p20"/>
          <p:cNvSpPr txBox="1">
            <a:spLocks noGrp="1"/>
          </p:cNvSpPr>
          <p:nvPr>
            <p:ph type="sldNum" idx="12"/>
          </p:nvPr>
        </p:nvSpPr>
        <p:spPr>
          <a:xfrm>
            <a:off x="10897499" y="6354762"/>
            <a:ext cx="1080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>
                <a:latin typeface="Gill Sans MT" panose="020B0502020104020203" pitchFamily="34" charset="77"/>
              </a:rPr>
              <a:t>15</a:t>
            </a:fld>
            <a:endParaRPr>
              <a:latin typeface="Gill Sans MT" panose="020B0502020104020203" pitchFamily="34" charset="77"/>
            </a:endParaRPr>
          </a:p>
        </p:txBody>
      </p:sp>
      <p:sp>
        <p:nvSpPr>
          <p:cNvPr id="861" name="Google Shape;861;p20"/>
          <p:cNvSpPr txBox="1"/>
          <p:nvPr/>
        </p:nvSpPr>
        <p:spPr>
          <a:xfrm>
            <a:off x="0" y="1288823"/>
            <a:ext cx="12191999" cy="366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s-MX" sz="2000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Software con “soft appliance” para instalación en cliente o nube la nube para API de documentos de identidad.</a:t>
            </a:r>
            <a:endParaRPr>
              <a:latin typeface="Gill Sans MT" panose="020B0502020104020203" pitchFamily="34" charset="77"/>
            </a:endParaRPr>
          </a:p>
        </p:txBody>
      </p:sp>
      <p:sp>
        <p:nvSpPr>
          <p:cNvPr id="862" name="Google Shape;862;p20"/>
          <p:cNvSpPr txBox="1"/>
          <p:nvPr/>
        </p:nvSpPr>
        <p:spPr>
          <a:xfrm>
            <a:off x="1163786" y="1707539"/>
            <a:ext cx="4306774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500" b="1" i="0" dirty="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Software en la nube para la lectura de documentos de identidad, su uso es desde cualquier dispositivo mediante un navegador web.</a:t>
            </a:r>
            <a:endParaRPr dirty="0">
              <a:latin typeface="Gill Sans MT" panose="020B0502020104020203" pitchFamily="34" charset="77"/>
            </a:endParaRPr>
          </a:p>
        </p:txBody>
      </p:sp>
      <p:sp>
        <p:nvSpPr>
          <p:cNvPr id="863" name="Google Shape;863;p20"/>
          <p:cNvSpPr txBox="1"/>
          <p:nvPr/>
        </p:nvSpPr>
        <p:spPr>
          <a:xfrm>
            <a:off x="6502477" y="1707498"/>
            <a:ext cx="430677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s-MX" sz="1500" b="0" i="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Eliminación del papel. </a:t>
            </a:r>
            <a:endParaRPr>
              <a:latin typeface="Gill Sans MT" panose="020B0502020104020203" pitchFamily="34" charset="77"/>
            </a:endParaRPr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s-MX" sz="1500" b="0" i="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Rápido ROI.</a:t>
            </a:r>
            <a:endParaRPr>
              <a:latin typeface="Gill Sans MT" panose="020B0502020104020203" pitchFamily="34" charset="77"/>
            </a:endParaRPr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s-MX" sz="1500" b="0" i="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Se integra al sistema del cliente como WebSDK</a:t>
            </a:r>
            <a:endParaRPr sz="1500" b="0" i="0">
              <a:solidFill>
                <a:schemeClr val="lt1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s-MX" sz="150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No requiere de un dispositivo fijo (escáner)</a:t>
            </a:r>
            <a:endParaRPr sz="1500" b="0" i="0">
              <a:solidFill>
                <a:schemeClr val="lt1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cxnSp>
        <p:nvCxnSpPr>
          <p:cNvPr id="864" name="Google Shape;864;p20"/>
          <p:cNvCxnSpPr/>
          <p:nvPr/>
        </p:nvCxnSpPr>
        <p:spPr>
          <a:xfrm>
            <a:off x="5986518" y="1724691"/>
            <a:ext cx="0" cy="981276"/>
          </a:xfrm>
          <a:prstGeom prst="straightConnector1">
            <a:avLst/>
          </a:prstGeom>
          <a:noFill/>
          <a:ln w="28575" cap="flat" cmpd="sng">
            <a:solidFill>
              <a:srgbClr val="D7EFE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68" name="Google Shape;868;p20"/>
          <p:cNvPicPr preferRelativeResize="0"/>
          <p:nvPr/>
        </p:nvPicPr>
        <p:blipFill rotWithShape="1">
          <a:blip r:embed="rId3">
            <a:alphaModFix/>
          </a:blip>
          <a:srcRect t="7666"/>
          <a:stretch/>
        </p:blipFill>
        <p:spPr>
          <a:xfrm>
            <a:off x="10321002" y="2873731"/>
            <a:ext cx="1656743" cy="3315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69" name="Google Shape;869;p20"/>
          <p:cNvSpPr txBox="1"/>
          <p:nvPr/>
        </p:nvSpPr>
        <p:spPr>
          <a:xfrm>
            <a:off x="7798261" y="3270728"/>
            <a:ext cx="2452249" cy="1643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>
                <a:solidFill>
                  <a:srgbClr val="002060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La respuesta con la información del documento es manipulable por el sistema del Cliente, puede ser mapeado en un formulario o mostrado en una pantalla adicional:</a:t>
            </a:r>
            <a:endParaRPr>
              <a:latin typeface="Gill Sans MT" panose="020B0502020104020203" pitchFamily="34" charset="77"/>
            </a:endParaRPr>
          </a:p>
        </p:txBody>
      </p:sp>
      <p:pic>
        <p:nvPicPr>
          <p:cNvPr id="870" name="Google Shape;870;p20" descr="Flechas de cheuró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36279" y="4978345"/>
            <a:ext cx="624548" cy="62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364" y="2951528"/>
            <a:ext cx="6376274" cy="3581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20"/>
          <p:cNvPicPr preferRelativeResize="0"/>
          <p:nvPr/>
        </p:nvPicPr>
        <p:blipFill rotWithShape="1">
          <a:blip r:embed="rId6">
            <a:alphaModFix/>
          </a:blip>
          <a:srcRect t="7535" b="2308"/>
          <a:stretch/>
        </p:blipFill>
        <p:spPr>
          <a:xfrm>
            <a:off x="6030991" y="2873731"/>
            <a:ext cx="1696779" cy="3315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73" name="Google Shape;873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75478" y="34036"/>
            <a:ext cx="5841041" cy="14569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247;p2">
            <a:extLst>
              <a:ext uri="{FF2B5EF4-FFF2-40B4-BE49-F238E27FC236}">
                <a16:creationId xmlns:a16="http://schemas.microsoft.com/office/drawing/2014/main" id="{F9CCB190-7713-3436-A597-B056F58877C8}"/>
              </a:ext>
            </a:extLst>
          </p:cNvPr>
          <p:cNvGrpSpPr/>
          <p:nvPr/>
        </p:nvGrpSpPr>
        <p:grpSpPr>
          <a:xfrm>
            <a:off x="158234" y="298130"/>
            <a:ext cx="983540" cy="677763"/>
            <a:chOff x="1335389" y="2794404"/>
            <a:chExt cx="983540" cy="677763"/>
          </a:xfrm>
        </p:grpSpPr>
        <p:sp>
          <p:nvSpPr>
            <p:cNvPr id="3" name="Google Shape;248;p2">
              <a:extLst>
                <a:ext uri="{FF2B5EF4-FFF2-40B4-BE49-F238E27FC236}">
                  <a16:creationId xmlns:a16="http://schemas.microsoft.com/office/drawing/2014/main" id="{EE9C6AAF-F10C-AFD9-534E-32E1E11AF26D}"/>
                </a:ext>
              </a:extLst>
            </p:cNvPr>
            <p:cNvSpPr/>
            <p:nvPr/>
          </p:nvSpPr>
          <p:spPr>
            <a:xfrm>
              <a:off x="1335389" y="2794404"/>
              <a:ext cx="983540" cy="677763"/>
            </a:xfrm>
            <a:custGeom>
              <a:avLst/>
              <a:gdLst/>
              <a:ahLst/>
              <a:cxnLst/>
              <a:rect l="l" t="t" r="r" b="b"/>
              <a:pathLst>
                <a:path w="3980015" h="1542406" extrusionOk="0">
                  <a:moveTo>
                    <a:pt x="0" y="0"/>
                  </a:moveTo>
                  <a:lnTo>
                    <a:pt x="3980015" y="0"/>
                  </a:lnTo>
                  <a:lnTo>
                    <a:pt x="3980015" y="1542406"/>
                  </a:lnTo>
                  <a:lnTo>
                    <a:pt x="0" y="1542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13775" tIns="113775" rIns="113775" bIns="1137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Gill Sans"/>
                <a:buNone/>
              </a:pPr>
              <a:endParaRPr sz="1400" b="0" i="0" u="none" strike="noStrike" cap="none">
                <a:solidFill>
                  <a:schemeClr val="dk2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" name="Google Shape;249;p2" descr="Icono De Producto De Software">
              <a:extLst>
                <a:ext uri="{FF2B5EF4-FFF2-40B4-BE49-F238E27FC236}">
                  <a16:creationId xmlns:a16="http://schemas.microsoft.com/office/drawing/2014/main" id="{1A96634D-5A95-63C4-7568-837ABA3EBF82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3776" b="81531" l="4286" r="92143">
                          <a14:foregroundMark x1="52653" y1="59898" x2="52653" y2="59898"/>
                          <a14:foregroundMark x1="53980" y1="74388" x2="53980" y2="74388"/>
                          <a14:foregroundMark x1="50000" y1="69592" x2="50000" y2="69592"/>
                          <a14:foregroundMark x1="91327" y1="74388" x2="91327" y2="74388"/>
                          <a14:foregroundMark x1="74184" y1="13776" x2="74184" y2="13776"/>
                          <a14:foregroundMark x1="11327" y1="36224" x2="11327" y2="36224"/>
                          <a14:foregroundMark x1="4286" y1="33980" x2="4286" y2="33980"/>
                          <a14:foregroundMark x1="92143" y1="46327" x2="92143" y2="46327"/>
                          <a14:foregroundMark x1="34184" y1="43673" x2="34184" y2="43673"/>
                          <a14:foregroundMark x1="59184" y1="39694" x2="59184" y2="39694"/>
                          <a14:foregroundMark x1="61020" y1="39286" x2="61020" y2="39286"/>
                          <a14:foregroundMark x1="54796" y1="33980" x2="54796" y2="33980"/>
                        </a14:backgroundRemoval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 l="3121" t="10706" r="3534" b="10504"/>
            <a:stretch/>
          </p:blipFill>
          <p:spPr>
            <a:xfrm>
              <a:off x="1464627" y="2827285"/>
              <a:ext cx="725064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21"/>
          <p:cNvSpPr/>
          <p:nvPr/>
        </p:nvSpPr>
        <p:spPr>
          <a:xfrm>
            <a:off x="-22966" y="1785423"/>
            <a:ext cx="12239845" cy="120032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4999" marR="156147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None/>
            </a:pPr>
            <a:endParaRPr sz="1600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879" name="Google Shape;879;p21"/>
          <p:cNvSpPr txBox="1">
            <a:spLocks noGrp="1"/>
          </p:cNvSpPr>
          <p:nvPr>
            <p:ph type="sldNum" idx="12"/>
          </p:nvPr>
        </p:nvSpPr>
        <p:spPr>
          <a:xfrm>
            <a:off x="10897499" y="6354762"/>
            <a:ext cx="1080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16</a:t>
            </a:fld>
            <a:endParaRPr/>
          </a:p>
        </p:txBody>
      </p:sp>
      <p:pic>
        <p:nvPicPr>
          <p:cNvPr id="880" name="Google Shape;880;p21" descr="Control de acceso: Qué es, características, tipos y su importancia en  segurida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27200" y="3261341"/>
            <a:ext cx="1597982" cy="898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94267" y="1509833"/>
            <a:ext cx="1354909" cy="13663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82" name="Google Shape;882;p21"/>
          <p:cNvPicPr preferRelativeResize="0"/>
          <p:nvPr/>
        </p:nvPicPr>
        <p:blipFill rotWithShape="1">
          <a:blip r:embed="rId5">
            <a:alphaModFix/>
          </a:blip>
          <a:srcRect l="331" r="711"/>
          <a:stretch/>
        </p:blipFill>
        <p:spPr>
          <a:xfrm>
            <a:off x="9601200" y="3044167"/>
            <a:ext cx="2541043" cy="16049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83" name="Google Shape;883;p21"/>
          <p:cNvPicPr preferRelativeResize="0"/>
          <p:nvPr/>
        </p:nvPicPr>
        <p:blipFill rotWithShape="1">
          <a:blip r:embed="rId6">
            <a:alphaModFix/>
          </a:blip>
          <a:srcRect l="3374" t="4577" r="5266" b="5492"/>
          <a:stretch/>
        </p:blipFill>
        <p:spPr>
          <a:xfrm>
            <a:off x="9601200" y="4817023"/>
            <a:ext cx="2541043" cy="155198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84" name="Google Shape;884;p21" descr="Flechas de cheuró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400000">
            <a:off x="11510501" y="4420778"/>
            <a:ext cx="624548" cy="6245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85" name="Google Shape;885;p21"/>
          <p:cNvSpPr txBox="1"/>
          <p:nvPr/>
        </p:nvSpPr>
        <p:spPr>
          <a:xfrm>
            <a:off x="0" y="1345209"/>
            <a:ext cx="12191999" cy="366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s-MX" sz="2000" dirty="0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Software de control de acceso, que permite el registro de huéspedes y visitas.</a:t>
            </a:r>
            <a:endParaRPr dirty="0">
              <a:latin typeface="Gill Sans MT" panose="020B0502020104020203" pitchFamily="34" charset="77"/>
            </a:endParaRPr>
          </a:p>
        </p:txBody>
      </p:sp>
      <p:grpSp>
        <p:nvGrpSpPr>
          <p:cNvPr id="886" name="Google Shape;886;p21"/>
          <p:cNvGrpSpPr/>
          <p:nvPr/>
        </p:nvGrpSpPr>
        <p:grpSpPr>
          <a:xfrm>
            <a:off x="125907" y="3091680"/>
            <a:ext cx="3936795" cy="3329895"/>
            <a:chOff x="7692645" y="3035072"/>
            <a:chExt cx="3936795" cy="3329895"/>
          </a:xfrm>
        </p:grpSpPr>
        <p:sp>
          <p:nvSpPr>
            <p:cNvPr id="887" name="Google Shape;887;p21"/>
            <p:cNvSpPr/>
            <p:nvPr/>
          </p:nvSpPr>
          <p:spPr>
            <a:xfrm>
              <a:off x="7692646" y="3035072"/>
              <a:ext cx="3879816" cy="3329895"/>
            </a:xfrm>
            <a:prstGeom prst="roundRect">
              <a:avLst>
                <a:gd name="adj" fmla="val 17917"/>
              </a:avLst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Gill Sans MT" panose="020B0502020104020203" pitchFamily="34" charset="77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888" name="Google Shape;888;p21"/>
            <p:cNvSpPr txBox="1"/>
            <p:nvPr/>
          </p:nvSpPr>
          <p:spPr>
            <a:xfrm rot="-5400000">
              <a:off x="6235132" y="4499086"/>
              <a:ext cx="3322800" cy="407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50"/>
                <a:buFont typeface="Twentieth Century"/>
                <a:buNone/>
              </a:pPr>
              <a:r>
                <a:rPr lang="es-MX" sz="1450" b="1">
                  <a:solidFill>
                    <a:schemeClr val="dk1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CARACTERÍSTICAS</a:t>
              </a:r>
              <a:endParaRPr sz="1450" b="1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889" name="Google Shape;889;p21"/>
            <p:cNvSpPr txBox="1"/>
            <p:nvPr/>
          </p:nvSpPr>
          <p:spPr>
            <a:xfrm>
              <a:off x="8005950" y="3177465"/>
              <a:ext cx="3623490" cy="31085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79388" marR="0" lvl="0" indent="-179388" algn="l" rtl="0">
                <a:spcBef>
                  <a:spcPts val="0"/>
                </a:spcBef>
                <a:spcAft>
                  <a:spcPts val="0"/>
                </a:spcAft>
                <a:buClr>
                  <a:srgbClr val="163B6B"/>
                </a:buClr>
                <a:buSzPts val="1500"/>
                <a:buFont typeface="Arial"/>
                <a:buChar char="•"/>
              </a:pPr>
              <a:r>
                <a:rPr lang="es-MX" b="0" i="0" dirty="0">
                  <a:solidFill>
                    <a:srgbClr val="163B6B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Extracción de datos de Identificaciones oficiales.</a:t>
              </a:r>
              <a:endParaRPr dirty="0">
                <a:latin typeface="Gill Sans MT" panose="020B0502020104020203" pitchFamily="34" charset="77"/>
              </a:endParaRPr>
            </a:p>
            <a:p>
              <a:pPr marL="179388" marR="0" lvl="0" indent="-179388" algn="l" rtl="0">
                <a:spcBef>
                  <a:spcPts val="0"/>
                </a:spcBef>
                <a:spcAft>
                  <a:spcPts val="0"/>
                </a:spcAft>
                <a:buClr>
                  <a:srgbClr val="163B6B"/>
                </a:buClr>
                <a:buSzPts val="1500"/>
                <a:buFont typeface="Arial"/>
                <a:buChar char="•"/>
              </a:pPr>
              <a:r>
                <a:rPr lang="es-MX" b="0" i="0" dirty="0">
                  <a:solidFill>
                    <a:srgbClr val="163B6B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Autenticación de identificación oficial, emitiendo alertas en caso de detectarse documentos no auténticos.</a:t>
              </a:r>
              <a:endParaRPr dirty="0">
                <a:latin typeface="Gill Sans MT" panose="020B0502020104020203" pitchFamily="34" charset="77"/>
              </a:endParaRPr>
            </a:p>
            <a:p>
              <a:pPr marL="179388" marR="0" lvl="0" indent="-179388" algn="l" rtl="0">
                <a:spcBef>
                  <a:spcPts val="0"/>
                </a:spcBef>
                <a:spcAft>
                  <a:spcPts val="0"/>
                </a:spcAft>
                <a:buClr>
                  <a:srgbClr val="163B6B"/>
                </a:buClr>
                <a:buSzPts val="1500"/>
                <a:buFont typeface="Arial"/>
                <a:buChar char="•"/>
              </a:pPr>
              <a:r>
                <a:rPr lang="es-MX" b="0" i="0" dirty="0">
                  <a:solidFill>
                    <a:srgbClr val="163B6B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Módulo para corregir datos leídos, por identificaciones maltratadas o con datos poco legibles.</a:t>
              </a:r>
              <a:endParaRPr dirty="0">
                <a:latin typeface="Gill Sans MT" panose="020B0502020104020203" pitchFamily="34" charset="77"/>
              </a:endParaRPr>
            </a:p>
            <a:p>
              <a:pPr marL="179388" marR="0" lvl="0" indent="-179388" algn="l" rtl="0">
                <a:spcBef>
                  <a:spcPts val="0"/>
                </a:spcBef>
                <a:spcAft>
                  <a:spcPts val="0"/>
                </a:spcAft>
                <a:buClr>
                  <a:srgbClr val="163B6B"/>
                </a:buClr>
                <a:buSzPts val="1500"/>
                <a:buFont typeface="Arial"/>
                <a:buChar char="•"/>
              </a:pPr>
              <a:r>
                <a:rPr lang="es-MX" b="0" i="0" dirty="0">
                  <a:solidFill>
                    <a:srgbClr val="163B6B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Obtención de imágenes de los documentos (anverso, reverso, foto y firma).</a:t>
              </a:r>
              <a:endParaRPr dirty="0">
                <a:latin typeface="Gill Sans MT" panose="020B0502020104020203" pitchFamily="34" charset="77"/>
              </a:endParaRPr>
            </a:p>
            <a:p>
              <a:pPr marL="179388" marR="0" lvl="0" indent="-179388" algn="l" rtl="0">
                <a:spcBef>
                  <a:spcPts val="0"/>
                </a:spcBef>
                <a:spcAft>
                  <a:spcPts val="0"/>
                </a:spcAft>
                <a:buClr>
                  <a:srgbClr val="163B6B"/>
                </a:buClr>
                <a:buSzPts val="1500"/>
                <a:buFont typeface="Arial"/>
                <a:buChar char="•"/>
              </a:pPr>
              <a:r>
                <a:rPr lang="es-MX" b="0" i="0" dirty="0">
                  <a:solidFill>
                    <a:srgbClr val="163B6B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Visualización de los datos extraídos de las identificaciones y huellas dactilares, así como de los resultados de la verificación.</a:t>
              </a:r>
              <a:endParaRPr dirty="0">
                <a:latin typeface="Gill Sans MT" panose="020B0502020104020203" pitchFamily="34" charset="77"/>
              </a:endParaRPr>
            </a:p>
            <a:p>
              <a:pPr marL="179388" marR="0" lvl="0" indent="-179388" algn="l" rtl="0">
                <a:spcBef>
                  <a:spcPts val="0"/>
                </a:spcBef>
                <a:spcAft>
                  <a:spcPts val="0"/>
                </a:spcAft>
                <a:buClr>
                  <a:srgbClr val="163B6B"/>
                </a:buClr>
                <a:buSzPts val="1500"/>
                <a:buFont typeface="Arial"/>
                <a:buChar char="•"/>
              </a:pPr>
              <a:r>
                <a:rPr lang="es-MX" b="0" i="0" dirty="0">
                  <a:solidFill>
                    <a:srgbClr val="163B6B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Permite la operación fuera de línea.</a:t>
              </a:r>
              <a:endParaRPr dirty="0">
                <a:latin typeface="Gill Sans MT" panose="020B0502020104020203" pitchFamily="34" charset="77"/>
              </a:endParaRPr>
            </a:p>
          </p:txBody>
        </p:sp>
      </p:grpSp>
      <p:sp>
        <p:nvSpPr>
          <p:cNvPr id="890" name="Google Shape;890;p21"/>
          <p:cNvSpPr txBox="1"/>
          <p:nvPr/>
        </p:nvSpPr>
        <p:spPr>
          <a:xfrm>
            <a:off x="642824" y="1993172"/>
            <a:ext cx="3493402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500" b="1" i="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Tecnología para lectura rápida y eficiente de documentos de identidad para el control de accesos.</a:t>
            </a:r>
            <a:endParaRPr sz="1500">
              <a:solidFill>
                <a:schemeClr val="lt1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891" name="Google Shape;891;p21"/>
          <p:cNvSpPr txBox="1"/>
          <p:nvPr/>
        </p:nvSpPr>
        <p:spPr>
          <a:xfrm>
            <a:off x="4273205" y="1877756"/>
            <a:ext cx="548039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s-MX" sz="1500" b="0" i="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Eliminación del papel. </a:t>
            </a:r>
            <a:endParaRPr sz="1500">
              <a:solidFill>
                <a:schemeClr val="lt1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s-MX" sz="1500" b="0" i="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Ahorro de tiempo de transcripción.</a:t>
            </a:r>
            <a:endParaRPr>
              <a:latin typeface="Gill Sans MT" panose="020B0502020104020203" pitchFamily="34" charset="77"/>
            </a:endParaRPr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s-MX" sz="1500" b="0" i="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Registro a partir de la lectura de la identificación oficial (INE/IFE)</a:t>
            </a:r>
            <a:endParaRPr sz="1500">
              <a:solidFill>
                <a:schemeClr val="lt1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s-MX" sz="1500" b="0" i="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Registro en una base de datos, generando un reporte.</a:t>
            </a:r>
            <a:endParaRPr sz="1500">
              <a:solidFill>
                <a:schemeClr val="lt1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cxnSp>
        <p:nvCxnSpPr>
          <p:cNvPr id="892" name="Google Shape;892;p21"/>
          <p:cNvCxnSpPr/>
          <p:nvPr/>
        </p:nvCxnSpPr>
        <p:spPr>
          <a:xfrm>
            <a:off x="4227200" y="1894949"/>
            <a:ext cx="0" cy="981276"/>
          </a:xfrm>
          <a:prstGeom prst="straightConnector1">
            <a:avLst/>
          </a:prstGeom>
          <a:noFill/>
          <a:ln w="28575" cap="flat" cmpd="sng">
            <a:solidFill>
              <a:srgbClr val="D7EFE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93" name="Google Shape;893;p21" descr="Flechas de cheuró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5400000">
            <a:off x="11510501" y="2647922"/>
            <a:ext cx="624548" cy="6245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94" name="Google Shape;894;p2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096000" y="3209993"/>
            <a:ext cx="3064576" cy="98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096000" y="4788325"/>
            <a:ext cx="3374336" cy="1013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21" descr="Resultado de imagen de huella digital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179491" y="4700725"/>
            <a:ext cx="1862851" cy="1231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059382" y="106643"/>
            <a:ext cx="4200082" cy="15098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247;p2">
            <a:extLst>
              <a:ext uri="{FF2B5EF4-FFF2-40B4-BE49-F238E27FC236}">
                <a16:creationId xmlns:a16="http://schemas.microsoft.com/office/drawing/2014/main" id="{EC7299D7-2111-2565-B33D-390ABF752F3B}"/>
              </a:ext>
            </a:extLst>
          </p:cNvPr>
          <p:cNvGrpSpPr/>
          <p:nvPr/>
        </p:nvGrpSpPr>
        <p:grpSpPr>
          <a:xfrm>
            <a:off x="158234" y="298130"/>
            <a:ext cx="983540" cy="677763"/>
            <a:chOff x="1335389" y="2794404"/>
            <a:chExt cx="983540" cy="677763"/>
          </a:xfrm>
        </p:grpSpPr>
        <p:sp>
          <p:nvSpPr>
            <p:cNvPr id="3" name="Google Shape;248;p2">
              <a:extLst>
                <a:ext uri="{FF2B5EF4-FFF2-40B4-BE49-F238E27FC236}">
                  <a16:creationId xmlns:a16="http://schemas.microsoft.com/office/drawing/2014/main" id="{DCCCFBC6-648A-5D5B-CB18-8B5CBA365C54}"/>
                </a:ext>
              </a:extLst>
            </p:cNvPr>
            <p:cNvSpPr/>
            <p:nvPr/>
          </p:nvSpPr>
          <p:spPr>
            <a:xfrm>
              <a:off x="1335389" y="2794404"/>
              <a:ext cx="983540" cy="677763"/>
            </a:xfrm>
            <a:custGeom>
              <a:avLst/>
              <a:gdLst/>
              <a:ahLst/>
              <a:cxnLst/>
              <a:rect l="l" t="t" r="r" b="b"/>
              <a:pathLst>
                <a:path w="3980015" h="1542406" extrusionOk="0">
                  <a:moveTo>
                    <a:pt x="0" y="0"/>
                  </a:moveTo>
                  <a:lnTo>
                    <a:pt x="3980015" y="0"/>
                  </a:lnTo>
                  <a:lnTo>
                    <a:pt x="3980015" y="1542406"/>
                  </a:lnTo>
                  <a:lnTo>
                    <a:pt x="0" y="1542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13775" tIns="113775" rIns="113775" bIns="1137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Gill Sans"/>
                <a:buNone/>
              </a:pPr>
              <a:endParaRPr sz="1400" b="0" i="0" u="none" strike="noStrike" cap="none">
                <a:solidFill>
                  <a:schemeClr val="dk2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" name="Google Shape;249;p2" descr="Icono De Producto De Software">
              <a:extLst>
                <a:ext uri="{FF2B5EF4-FFF2-40B4-BE49-F238E27FC236}">
                  <a16:creationId xmlns:a16="http://schemas.microsoft.com/office/drawing/2014/main" id="{D84B8D53-CEF5-0629-BEF3-F7BB10CCA8BC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3776" b="81531" l="4286" r="92143">
                          <a14:foregroundMark x1="52653" y1="59898" x2="52653" y2="59898"/>
                          <a14:foregroundMark x1="53980" y1="74388" x2="53980" y2="74388"/>
                          <a14:foregroundMark x1="50000" y1="69592" x2="50000" y2="69592"/>
                          <a14:foregroundMark x1="91327" y1="74388" x2="91327" y2="74388"/>
                          <a14:foregroundMark x1="74184" y1="13776" x2="74184" y2="13776"/>
                          <a14:foregroundMark x1="11327" y1="36224" x2="11327" y2="36224"/>
                          <a14:foregroundMark x1="4286" y1="33980" x2="4286" y2="33980"/>
                          <a14:foregroundMark x1="92143" y1="46327" x2="92143" y2="46327"/>
                          <a14:foregroundMark x1="34184" y1="43673" x2="34184" y2="43673"/>
                          <a14:foregroundMark x1="59184" y1="39694" x2="59184" y2="39694"/>
                          <a14:foregroundMark x1="61020" y1="39286" x2="61020" y2="39286"/>
                          <a14:foregroundMark x1="54796" y1="33980" x2="54796" y2="33980"/>
                        </a14:backgroundRemoval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 l="3121" t="10706" r="3534" b="10504"/>
            <a:stretch/>
          </p:blipFill>
          <p:spPr>
            <a:xfrm>
              <a:off x="1464627" y="2827285"/>
              <a:ext cx="725064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22"/>
          <p:cNvSpPr txBox="1">
            <a:spLocks noGrp="1"/>
          </p:cNvSpPr>
          <p:nvPr>
            <p:ph type="sldNum" idx="12"/>
          </p:nvPr>
        </p:nvSpPr>
        <p:spPr>
          <a:xfrm>
            <a:off x="10897499" y="6354762"/>
            <a:ext cx="1080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s-MX">
                <a:latin typeface="Gill Sans MT" panose="020B0502020104020203" pitchFamily="34" charset="77"/>
              </a:rPr>
              <a:t>17</a:t>
            </a:fld>
            <a:endParaRPr>
              <a:latin typeface="Gill Sans MT" panose="020B0502020104020203" pitchFamily="34" charset="77"/>
            </a:endParaRPr>
          </a:p>
        </p:txBody>
      </p:sp>
      <p:sp>
        <p:nvSpPr>
          <p:cNvPr id="907" name="Google Shape;907;p22"/>
          <p:cNvSpPr/>
          <p:nvPr/>
        </p:nvSpPr>
        <p:spPr>
          <a:xfrm>
            <a:off x="0" y="1585286"/>
            <a:ext cx="12192075" cy="3214912"/>
          </a:xfrm>
          <a:prstGeom prst="rect">
            <a:avLst/>
          </a:prstGeom>
          <a:solidFill>
            <a:srgbClr val="5C5896">
              <a:alpha val="8352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>
              <a:solidFill>
                <a:schemeClr val="lt1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908" name="Google Shape;90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10179" y="4900981"/>
            <a:ext cx="929100" cy="1627800"/>
          </a:xfrm>
          <a:prstGeom prst="roundRect">
            <a:avLst>
              <a:gd name="adj" fmla="val 9765"/>
            </a:avLst>
          </a:prstGeom>
          <a:noFill/>
          <a:ln w="28575" cap="flat" cmpd="sng">
            <a:solidFill>
              <a:srgbClr val="F0F2F6"/>
            </a:solidFill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rgbClr val="9B97C9"/>
            </a:outerShdw>
          </a:effectLst>
        </p:spPr>
      </p:pic>
      <p:pic>
        <p:nvPicPr>
          <p:cNvPr id="909" name="Google Shape;909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24697" y="4900981"/>
            <a:ext cx="929100" cy="1627800"/>
          </a:xfrm>
          <a:prstGeom prst="roundRect">
            <a:avLst>
              <a:gd name="adj" fmla="val 9765"/>
            </a:avLst>
          </a:prstGeom>
          <a:noFill/>
          <a:ln w="28575" cap="flat" cmpd="sng">
            <a:solidFill>
              <a:srgbClr val="F0F2F6"/>
            </a:solidFill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rgbClr val="9B97C9"/>
            </a:outerShdw>
          </a:effectLst>
        </p:spPr>
      </p:pic>
      <p:pic>
        <p:nvPicPr>
          <p:cNvPr id="910" name="Google Shape;910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39215" y="4900981"/>
            <a:ext cx="929100" cy="1627800"/>
          </a:xfrm>
          <a:prstGeom prst="roundRect">
            <a:avLst>
              <a:gd name="adj" fmla="val 9765"/>
            </a:avLst>
          </a:prstGeom>
          <a:noFill/>
          <a:ln w="28575" cap="flat" cmpd="sng">
            <a:solidFill>
              <a:srgbClr val="F0F2F6"/>
            </a:solidFill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rgbClr val="9B97C9"/>
            </a:outerShdw>
          </a:effectLst>
        </p:spPr>
      </p:pic>
      <p:pic>
        <p:nvPicPr>
          <p:cNvPr id="911" name="Google Shape;911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53733" y="4900981"/>
            <a:ext cx="954300" cy="1627800"/>
          </a:xfrm>
          <a:prstGeom prst="roundRect">
            <a:avLst>
              <a:gd name="adj" fmla="val 9765"/>
            </a:avLst>
          </a:prstGeom>
          <a:noFill/>
          <a:ln w="28575" cap="flat" cmpd="sng">
            <a:solidFill>
              <a:srgbClr val="F0F2F6"/>
            </a:solidFill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rgbClr val="9B97C9"/>
            </a:outerShdw>
          </a:effectLst>
        </p:spPr>
      </p:pic>
      <p:pic>
        <p:nvPicPr>
          <p:cNvPr id="912" name="Google Shape;912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936366" y="4900981"/>
            <a:ext cx="929100" cy="1627800"/>
          </a:xfrm>
          <a:prstGeom prst="roundRect">
            <a:avLst>
              <a:gd name="adj" fmla="val 9765"/>
            </a:avLst>
          </a:prstGeom>
          <a:noFill/>
          <a:ln w="28575" cap="flat" cmpd="sng">
            <a:solidFill>
              <a:srgbClr val="F0F2F6"/>
            </a:solidFill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rgbClr val="9B97C9"/>
            </a:outerShdw>
          </a:effectLst>
        </p:spPr>
      </p:pic>
      <p:sp>
        <p:nvSpPr>
          <p:cNvPr id="913" name="Google Shape;913;p22"/>
          <p:cNvSpPr txBox="1"/>
          <p:nvPr/>
        </p:nvSpPr>
        <p:spPr>
          <a:xfrm>
            <a:off x="3119368" y="1643600"/>
            <a:ext cx="8858431" cy="309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MX" sz="160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Nuestra aplicación móvil extrae información de identificaciones mediante la lectura de OCR y comparamos la fotografía del documento de identidad con una selfie del cliente en tiempo real, de este modo nos aseguramos de que se trata de un usuario auténtico. </a:t>
            </a:r>
            <a:endParaRPr>
              <a:latin typeface="Gill Sans MT" panose="020B0502020104020203" pitchFamily="34" charset="77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800">
              <a:solidFill>
                <a:schemeClr val="lt1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MX" sz="160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Verifica las medidas de seguridad de las identificaciones e incorpora el reconocimiento facial por biometría. </a:t>
            </a:r>
            <a:endParaRPr>
              <a:latin typeface="Gill Sans MT" panose="020B0502020104020203" pitchFamily="34" charset="77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800">
              <a:solidFill>
                <a:schemeClr val="lt1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  <a:p>
            <a:pPr marL="323999" marR="0" lvl="0" indent="-196899" algn="just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Twentieth Century"/>
              <a:buChar char="●"/>
            </a:pPr>
            <a:r>
              <a:rPr lang="es-MX" sz="160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Solución totalmente automática</a:t>
            </a:r>
            <a:endParaRPr>
              <a:latin typeface="Gill Sans MT" panose="020B0502020104020203" pitchFamily="34" charset="77"/>
            </a:endParaRPr>
          </a:p>
          <a:p>
            <a:pPr marL="323999" marR="0" lvl="0" indent="-196899" algn="just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Twentieth Century"/>
              <a:buChar char="●"/>
            </a:pPr>
            <a:r>
              <a:rPr lang="es-MX" sz="160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No se requiere manipulación de documentos</a:t>
            </a:r>
            <a:endParaRPr>
              <a:latin typeface="Gill Sans MT" panose="020B0502020104020203" pitchFamily="34" charset="77"/>
            </a:endParaRPr>
          </a:p>
          <a:p>
            <a:pPr marL="323999" marR="0" lvl="0" indent="-196899" algn="just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Twentieth Century"/>
              <a:buChar char="●"/>
            </a:pPr>
            <a:r>
              <a:rPr lang="es-MX" sz="160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Mucho más rápida que cualquier otra solución existente</a:t>
            </a:r>
            <a:endParaRPr>
              <a:latin typeface="Gill Sans MT" panose="020B0502020104020203" pitchFamily="34" charset="77"/>
            </a:endParaRPr>
          </a:p>
          <a:p>
            <a:pPr marL="323999" marR="0" lvl="0" indent="-196899" algn="just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Twentieth Century"/>
              <a:buChar char="●"/>
            </a:pPr>
            <a:r>
              <a:rPr lang="es-MX" sz="160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Registra los datos sin errores</a:t>
            </a:r>
            <a:endParaRPr>
              <a:latin typeface="Gill Sans MT" panose="020B0502020104020203" pitchFamily="34" charset="77"/>
            </a:endParaRPr>
          </a:p>
          <a:p>
            <a:pPr marL="323999" marR="0" lvl="0" indent="-196899" algn="just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Twentieth Century"/>
              <a:buChar char="●"/>
            </a:pPr>
            <a:r>
              <a:rPr lang="es-MX" sz="160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Se integra fácilmente en todos los campos del documento  (celular, e-mail, etc.)</a:t>
            </a:r>
            <a:endParaRPr>
              <a:latin typeface="Gill Sans MT" panose="020B0502020104020203" pitchFamily="34" charset="77"/>
            </a:endParaRPr>
          </a:p>
        </p:txBody>
      </p:sp>
      <p:sp>
        <p:nvSpPr>
          <p:cNvPr id="917" name="Google Shape;917;p22"/>
          <p:cNvSpPr/>
          <p:nvPr/>
        </p:nvSpPr>
        <p:spPr>
          <a:xfrm>
            <a:off x="197889" y="1305145"/>
            <a:ext cx="2700000" cy="519149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 MT" panose="020B0502020104020203" pitchFamily="34" charset="77"/>
              <a:ea typeface="Gill Sans"/>
              <a:cs typeface="Gill Sans"/>
              <a:sym typeface="Gill Sans"/>
            </a:endParaRPr>
          </a:p>
        </p:txBody>
      </p:sp>
      <p:sp>
        <p:nvSpPr>
          <p:cNvPr id="918" name="Google Shape;918;p22"/>
          <p:cNvSpPr txBox="1"/>
          <p:nvPr/>
        </p:nvSpPr>
        <p:spPr>
          <a:xfrm>
            <a:off x="216975" y="2857164"/>
            <a:ext cx="1350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 b="0" i="0" cap="small">
                <a:solidFill>
                  <a:srgbClr val="163B6B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Autentica el documento con solo hacer una foto</a:t>
            </a:r>
            <a:endParaRPr sz="1200" cap="small">
              <a:solidFill>
                <a:schemeClr val="dk1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919" name="Google Shape;919;p22"/>
          <p:cNvSpPr txBox="1"/>
          <p:nvPr/>
        </p:nvSpPr>
        <p:spPr>
          <a:xfrm>
            <a:off x="1547889" y="2857164"/>
            <a:ext cx="13500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 b="0" i="0" cap="small">
                <a:solidFill>
                  <a:srgbClr val="163B6B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Identifica la identidad en menos de 20 segundos</a:t>
            </a:r>
            <a:endParaRPr sz="1200" cap="small">
              <a:solidFill>
                <a:schemeClr val="dk1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920" name="Google Shape;920;p22"/>
          <p:cNvSpPr txBox="1"/>
          <p:nvPr/>
        </p:nvSpPr>
        <p:spPr>
          <a:xfrm>
            <a:off x="216975" y="4237817"/>
            <a:ext cx="1350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 b="0" i="0" cap="small">
                <a:solidFill>
                  <a:srgbClr val="163B6B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Digitaliza el proceso de registro</a:t>
            </a:r>
            <a:endParaRPr sz="1200" cap="small">
              <a:solidFill>
                <a:srgbClr val="163B6B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grpSp>
        <p:nvGrpSpPr>
          <p:cNvPr id="921" name="Google Shape;921;p22"/>
          <p:cNvGrpSpPr/>
          <p:nvPr/>
        </p:nvGrpSpPr>
        <p:grpSpPr>
          <a:xfrm>
            <a:off x="323501" y="1281283"/>
            <a:ext cx="2440631" cy="923330"/>
            <a:chOff x="117484" y="3110255"/>
            <a:chExt cx="2440631" cy="923330"/>
          </a:xfrm>
        </p:grpSpPr>
        <p:sp>
          <p:nvSpPr>
            <p:cNvPr id="922" name="Google Shape;922;p22"/>
            <p:cNvSpPr txBox="1"/>
            <p:nvPr/>
          </p:nvSpPr>
          <p:spPr>
            <a:xfrm>
              <a:off x="144434" y="3373399"/>
              <a:ext cx="236752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800" b="1">
                  <a:solidFill>
                    <a:schemeClr val="dk1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Cómo funciona</a:t>
              </a:r>
              <a:endParaRPr sz="1800" b="1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23" name="Google Shape;923;p22"/>
            <p:cNvSpPr txBox="1"/>
            <p:nvPr/>
          </p:nvSpPr>
          <p:spPr>
            <a:xfrm>
              <a:off x="117484" y="3110255"/>
              <a:ext cx="649609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5400" b="1">
                  <a:solidFill>
                    <a:srgbClr val="B1E0DD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¿</a:t>
              </a:r>
              <a:endParaRPr>
                <a:latin typeface="Gill Sans MT" panose="020B0502020104020203" pitchFamily="34" charset="77"/>
              </a:endParaRPr>
            </a:p>
          </p:txBody>
        </p:sp>
        <p:sp>
          <p:nvSpPr>
            <p:cNvPr id="924" name="Google Shape;924;p22"/>
            <p:cNvSpPr txBox="1"/>
            <p:nvPr/>
          </p:nvSpPr>
          <p:spPr>
            <a:xfrm>
              <a:off x="1908506" y="3110255"/>
              <a:ext cx="649609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5400" b="1">
                  <a:solidFill>
                    <a:srgbClr val="B1E0DD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?</a:t>
              </a:r>
              <a:endParaRPr>
                <a:latin typeface="Gill Sans MT" panose="020B0502020104020203" pitchFamily="34" charset="77"/>
              </a:endParaRPr>
            </a:p>
          </p:txBody>
        </p:sp>
      </p:grpSp>
      <p:sp>
        <p:nvSpPr>
          <p:cNvPr id="925" name="Google Shape;925;p22"/>
          <p:cNvSpPr txBox="1"/>
          <p:nvPr/>
        </p:nvSpPr>
        <p:spPr>
          <a:xfrm>
            <a:off x="1547889" y="4237817"/>
            <a:ext cx="13500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 b="0" i="0" cap="small">
                <a:solidFill>
                  <a:srgbClr val="163B6B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Permite el registro en cualquier lugar</a:t>
            </a:r>
            <a:endParaRPr sz="1200" cap="small">
              <a:solidFill>
                <a:srgbClr val="163B6B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926" name="Google Shape;926;p22"/>
          <p:cNvPicPr preferRelativeResize="0"/>
          <p:nvPr/>
        </p:nvPicPr>
        <p:blipFill rotWithShape="1">
          <a:blip r:embed="rId8">
            <a:alphaModFix/>
          </a:blip>
          <a:srcRect l="14363" t="28390" r="59117" b="58234"/>
          <a:stretch/>
        </p:blipFill>
        <p:spPr>
          <a:xfrm>
            <a:off x="568090" y="2241084"/>
            <a:ext cx="647771" cy="587744"/>
          </a:xfrm>
          <a:prstGeom prst="rect">
            <a:avLst/>
          </a:prstGeom>
          <a:noFill/>
          <a:ln>
            <a:noFill/>
          </a:ln>
        </p:spPr>
      </p:pic>
      <p:sp>
        <p:nvSpPr>
          <p:cNvPr id="927" name="Google Shape;927;p22"/>
          <p:cNvSpPr txBox="1"/>
          <p:nvPr/>
        </p:nvSpPr>
        <p:spPr>
          <a:xfrm>
            <a:off x="216975" y="5820583"/>
            <a:ext cx="1350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 b="0" i="0" cap="small">
                <a:solidFill>
                  <a:srgbClr val="163B6B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Reduce el fraude de identidad</a:t>
            </a:r>
            <a:endParaRPr sz="1200" cap="small">
              <a:solidFill>
                <a:srgbClr val="163B6B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928" name="Google Shape;928;p22"/>
          <p:cNvSpPr txBox="1"/>
          <p:nvPr/>
        </p:nvSpPr>
        <p:spPr>
          <a:xfrm>
            <a:off x="1547889" y="5820583"/>
            <a:ext cx="13500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 b="0" i="0" cap="small">
                <a:solidFill>
                  <a:srgbClr val="163B6B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Mejora la captura de información</a:t>
            </a:r>
            <a:endParaRPr sz="1200" cap="small">
              <a:solidFill>
                <a:srgbClr val="163B6B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929" name="Google Shape;929;p22"/>
          <p:cNvPicPr preferRelativeResize="0"/>
          <p:nvPr/>
        </p:nvPicPr>
        <p:blipFill rotWithShape="1">
          <a:blip r:embed="rId9">
            <a:alphaModFix/>
          </a:blip>
          <a:srcRect l="61152" t="27143" r="14681" b="61346"/>
          <a:stretch/>
        </p:blipFill>
        <p:spPr>
          <a:xfrm>
            <a:off x="1935957" y="2260584"/>
            <a:ext cx="573865" cy="548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0" name="Google Shape;930;p22"/>
          <p:cNvPicPr preferRelativeResize="0"/>
          <p:nvPr/>
        </p:nvPicPr>
        <p:blipFill rotWithShape="1">
          <a:blip r:embed="rId9">
            <a:alphaModFix/>
          </a:blip>
          <a:srcRect l="15371" t="48950" r="60398" b="39644"/>
          <a:stretch/>
        </p:blipFill>
        <p:spPr>
          <a:xfrm>
            <a:off x="608038" y="3647315"/>
            <a:ext cx="567875" cy="535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Google Shape;931;p22"/>
          <p:cNvPicPr preferRelativeResize="0"/>
          <p:nvPr/>
        </p:nvPicPr>
        <p:blipFill rotWithShape="1">
          <a:blip r:embed="rId9">
            <a:alphaModFix/>
          </a:blip>
          <a:srcRect l="61166" t="48678" r="14530" b="39585"/>
          <a:stretch/>
        </p:blipFill>
        <p:spPr>
          <a:xfrm>
            <a:off x="1926734" y="3635114"/>
            <a:ext cx="592311" cy="560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2" name="Google Shape;932;p22"/>
          <p:cNvPicPr preferRelativeResize="0"/>
          <p:nvPr/>
        </p:nvPicPr>
        <p:blipFill rotWithShape="1">
          <a:blip r:embed="rId9">
            <a:alphaModFix/>
          </a:blip>
          <a:srcRect l="15165" t="70322" r="60532" b="11595"/>
          <a:stretch/>
        </p:blipFill>
        <p:spPr>
          <a:xfrm>
            <a:off x="596645" y="4941107"/>
            <a:ext cx="590660" cy="840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3" name="Google Shape;933;p22"/>
          <p:cNvPicPr preferRelativeResize="0"/>
          <p:nvPr/>
        </p:nvPicPr>
        <p:blipFill rotWithShape="1">
          <a:blip r:embed="rId9">
            <a:alphaModFix/>
          </a:blip>
          <a:srcRect l="60812" t="70713" r="14212" b="11433"/>
          <a:stretch/>
        </p:blipFill>
        <p:spPr>
          <a:xfrm>
            <a:off x="1910795" y="4950928"/>
            <a:ext cx="624189" cy="830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4" name="Google Shape;934;p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878781" y="154171"/>
            <a:ext cx="4434437" cy="14894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247;p2">
            <a:extLst>
              <a:ext uri="{FF2B5EF4-FFF2-40B4-BE49-F238E27FC236}">
                <a16:creationId xmlns:a16="http://schemas.microsoft.com/office/drawing/2014/main" id="{82D901E0-9992-8393-7B0C-DCA92CB10CAF}"/>
              </a:ext>
            </a:extLst>
          </p:cNvPr>
          <p:cNvGrpSpPr/>
          <p:nvPr/>
        </p:nvGrpSpPr>
        <p:grpSpPr>
          <a:xfrm>
            <a:off x="158234" y="298130"/>
            <a:ext cx="983540" cy="677763"/>
            <a:chOff x="1335389" y="2794404"/>
            <a:chExt cx="983540" cy="677763"/>
          </a:xfrm>
        </p:grpSpPr>
        <p:sp>
          <p:nvSpPr>
            <p:cNvPr id="3" name="Google Shape;248;p2">
              <a:extLst>
                <a:ext uri="{FF2B5EF4-FFF2-40B4-BE49-F238E27FC236}">
                  <a16:creationId xmlns:a16="http://schemas.microsoft.com/office/drawing/2014/main" id="{493CD973-5C4F-2D2A-D9F3-BE02A5B6A0AD}"/>
                </a:ext>
              </a:extLst>
            </p:cNvPr>
            <p:cNvSpPr/>
            <p:nvPr/>
          </p:nvSpPr>
          <p:spPr>
            <a:xfrm>
              <a:off x="1335389" y="2794404"/>
              <a:ext cx="983540" cy="677763"/>
            </a:xfrm>
            <a:custGeom>
              <a:avLst/>
              <a:gdLst/>
              <a:ahLst/>
              <a:cxnLst/>
              <a:rect l="l" t="t" r="r" b="b"/>
              <a:pathLst>
                <a:path w="3980015" h="1542406" extrusionOk="0">
                  <a:moveTo>
                    <a:pt x="0" y="0"/>
                  </a:moveTo>
                  <a:lnTo>
                    <a:pt x="3980015" y="0"/>
                  </a:lnTo>
                  <a:lnTo>
                    <a:pt x="3980015" y="1542406"/>
                  </a:lnTo>
                  <a:lnTo>
                    <a:pt x="0" y="1542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13775" tIns="113775" rIns="113775" bIns="1137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Gill Sans"/>
                <a:buNone/>
              </a:pPr>
              <a:endParaRPr sz="1400" b="0" i="0" u="none" strike="noStrike" cap="none">
                <a:solidFill>
                  <a:schemeClr val="dk2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" name="Google Shape;249;p2" descr="Icono De Producto De Software">
              <a:extLst>
                <a:ext uri="{FF2B5EF4-FFF2-40B4-BE49-F238E27FC236}">
                  <a16:creationId xmlns:a16="http://schemas.microsoft.com/office/drawing/2014/main" id="{07816A0C-A2B7-D0E6-CB8A-CD012FE77E2A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3776" b="81531" l="4286" r="92143">
                          <a14:foregroundMark x1="52653" y1="59898" x2="52653" y2="59898"/>
                          <a14:foregroundMark x1="53980" y1="74388" x2="53980" y2="74388"/>
                          <a14:foregroundMark x1="50000" y1="69592" x2="50000" y2="69592"/>
                          <a14:foregroundMark x1="91327" y1="74388" x2="91327" y2="74388"/>
                          <a14:foregroundMark x1="74184" y1="13776" x2="74184" y2="13776"/>
                          <a14:foregroundMark x1="11327" y1="36224" x2="11327" y2="36224"/>
                          <a14:foregroundMark x1="4286" y1="33980" x2="4286" y2="33980"/>
                          <a14:foregroundMark x1="92143" y1="46327" x2="92143" y2="46327"/>
                          <a14:foregroundMark x1="34184" y1="43673" x2="34184" y2="43673"/>
                          <a14:foregroundMark x1="59184" y1="39694" x2="59184" y2="39694"/>
                          <a14:foregroundMark x1="61020" y1="39286" x2="61020" y2="39286"/>
                          <a14:foregroundMark x1="54796" y1="33980" x2="54796" y2="33980"/>
                        </a14:backgroundRemoval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 l="3121" t="10706" r="3534" b="10504"/>
            <a:stretch/>
          </p:blipFill>
          <p:spPr>
            <a:xfrm>
              <a:off x="1464627" y="2827285"/>
              <a:ext cx="725064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23"/>
          <p:cNvSpPr/>
          <p:nvPr/>
        </p:nvSpPr>
        <p:spPr>
          <a:xfrm>
            <a:off x="0" y="2104493"/>
            <a:ext cx="12192000" cy="2268000"/>
          </a:xfrm>
          <a:prstGeom prst="rect">
            <a:avLst/>
          </a:prstGeom>
          <a:solidFill>
            <a:schemeClr val="accent3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 MT" panose="020B0502020104020203" pitchFamily="34" charset="77"/>
              <a:ea typeface="Gill Sans"/>
              <a:cs typeface="Gill Sans"/>
              <a:sym typeface="Gill Sans"/>
            </a:endParaRPr>
          </a:p>
        </p:txBody>
      </p:sp>
      <p:sp>
        <p:nvSpPr>
          <p:cNvPr id="941" name="Google Shape;941;p23"/>
          <p:cNvSpPr/>
          <p:nvPr/>
        </p:nvSpPr>
        <p:spPr>
          <a:xfrm>
            <a:off x="214201" y="1516872"/>
            <a:ext cx="2968040" cy="4962025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 MT" panose="020B0502020104020203" pitchFamily="34" charset="77"/>
              <a:ea typeface="Gill Sans"/>
              <a:cs typeface="Gill Sans"/>
              <a:sym typeface="Gill Sans"/>
            </a:endParaRPr>
          </a:p>
        </p:txBody>
      </p:sp>
      <p:pic>
        <p:nvPicPr>
          <p:cNvPr id="942" name="Google Shape;942;p23"/>
          <p:cNvPicPr preferRelativeResize="0"/>
          <p:nvPr/>
        </p:nvPicPr>
        <p:blipFill rotWithShape="1">
          <a:blip r:embed="rId3">
            <a:alphaModFix/>
          </a:blip>
          <a:srcRect l="77077"/>
          <a:stretch/>
        </p:blipFill>
        <p:spPr>
          <a:xfrm>
            <a:off x="72737" y="1240440"/>
            <a:ext cx="3670924" cy="5479447"/>
          </a:xfrm>
          <a:prstGeom prst="rect">
            <a:avLst/>
          </a:prstGeom>
          <a:noFill/>
          <a:ln>
            <a:noFill/>
          </a:ln>
        </p:spPr>
      </p:pic>
      <p:sp>
        <p:nvSpPr>
          <p:cNvPr id="943" name="Google Shape;943;p23"/>
          <p:cNvSpPr txBox="1"/>
          <p:nvPr/>
        </p:nvSpPr>
        <p:spPr>
          <a:xfrm>
            <a:off x="3442554" y="1672445"/>
            <a:ext cx="8683632" cy="366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s-MX" sz="2000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Kiosco de autoservicio multimedia para operaciones de “OnBoarding” de clientes.</a:t>
            </a:r>
            <a:endParaRPr>
              <a:latin typeface="Gill Sans MT" panose="020B0502020104020203" pitchFamily="34" charset="77"/>
            </a:endParaRPr>
          </a:p>
        </p:txBody>
      </p:sp>
      <p:sp>
        <p:nvSpPr>
          <p:cNvPr id="944" name="Google Shape;944;p23"/>
          <p:cNvSpPr/>
          <p:nvPr/>
        </p:nvSpPr>
        <p:spPr>
          <a:xfrm>
            <a:off x="3386779" y="2045809"/>
            <a:ext cx="8732484" cy="2346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255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>
                <a:solidFill>
                  <a:srgbClr val="FFFFFF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Permite realizar el proceso de OnBoarding del cliente mediante un hardware denominado KioskClever y el software de integración de todos los periféricos que utiliza Genuine Solutions. Puede usarse una solución de integración a medida para cada institución.</a:t>
            </a:r>
            <a:endParaRPr sz="1600">
              <a:solidFill>
                <a:srgbClr val="FFFFFF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Gill Sans"/>
              <a:buNone/>
            </a:pPr>
            <a:endParaRPr sz="800">
              <a:solidFill>
                <a:srgbClr val="FFFFFF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  <a:p>
            <a:pPr marL="360363" marR="0" lvl="0" indent="-277813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lang="es-MX" sz="160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Para el modelo físico se tiene un prototipo con los siguientes elementos:</a:t>
            </a:r>
            <a:endParaRPr sz="1600">
              <a:solidFill>
                <a:schemeClr val="lt1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  <a:p>
            <a:pPr marL="360363" marR="0" lvl="0" indent="-277813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lang="es-MX" sz="160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Gabinete de Kiosco Monitor 17"</a:t>
            </a:r>
            <a:endParaRPr sz="1600">
              <a:solidFill>
                <a:schemeClr val="lt1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  <a:p>
            <a:pPr marL="360363" marR="0" lvl="0" indent="-277813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lang="es-MX" sz="160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Lector de Huella Mecanismo / Miniprinter Lector de Banda Magnética CPU</a:t>
            </a:r>
            <a:endParaRPr sz="1600">
              <a:solidFill>
                <a:schemeClr val="lt1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  <a:p>
            <a:pPr marL="360363" marR="0" lvl="0" indent="-277813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lang="es-MX" sz="160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Slim line de acero al carbón, calibre 16, troquelado y fabricado con la más avanzada tecnología y terminado con pintura electrostática.</a:t>
            </a:r>
            <a:endParaRPr sz="1600">
              <a:solidFill>
                <a:srgbClr val="FFFFFF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945" name="Google Shape;945;p23"/>
          <p:cNvSpPr txBox="1">
            <a:spLocks noGrp="1"/>
          </p:cNvSpPr>
          <p:nvPr>
            <p:ph type="sldNum" idx="12"/>
          </p:nvPr>
        </p:nvSpPr>
        <p:spPr>
          <a:xfrm>
            <a:off x="10897499" y="6354762"/>
            <a:ext cx="1080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None/>
            </a:pPr>
            <a:fld id="{00000000-1234-1234-1234-123412341234}" type="slidenum">
              <a:rPr lang="es-MX">
                <a:latin typeface="Gill Sans MT" panose="020B0502020104020203" pitchFamily="34" charset="77"/>
              </a:rPr>
              <a:t>18</a:t>
            </a:fld>
            <a:endParaRPr>
              <a:latin typeface="Gill Sans MT" panose="020B0502020104020203" pitchFamily="34" charset="77"/>
            </a:endParaRPr>
          </a:p>
        </p:txBody>
      </p:sp>
      <p:pic>
        <p:nvPicPr>
          <p:cNvPr id="946" name="Google Shape;94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03467" y="4400067"/>
            <a:ext cx="2092533" cy="216895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947" name="Google Shape;947;p23"/>
          <p:cNvSpPr/>
          <p:nvPr/>
        </p:nvSpPr>
        <p:spPr>
          <a:xfrm>
            <a:off x="1448561" y="3876511"/>
            <a:ext cx="1404086" cy="1105418"/>
          </a:xfrm>
          <a:prstGeom prst="wedgeRoundRectCallout">
            <a:avLst>
              <a:gd name="adj1" fmla="val -2823"/>
              <a:gd name="adj2" fmla="val -63641"/>
              <a:gd name="adj3" fmla="val 0"/>
            </a:avLst>
          </a:prstGeom>
          <a:solidFill>
            <a:schemeClr val="lt1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wentieth Century"/>
              <a:buNone/>
            </a:pPr>
            <a:r>
              <a:rPr lang="es-MX" sz="1400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Diseñado para poder incluir un lector validador de documentos de identidad</a:t>
            </a:r>
            <a:endParaRPr sz="1400">
              <a:solidFill>
                <a:schemeClr val="dk1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948" name="Google Shape;948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70624" y="4457887"/>
            <a:ext cx="2509818" cy="21029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52" name="Google Shape;95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44053" y="345503"/>
            <a:ext cx="3903893" cy="13357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247;p2">
            <a:extLst>
              <a:ext uri="{FF2B5EF4-FFF2-40B4-BE49-F238E27FC236}">
                <a16:creationId xmlns:a16="http://schemas.microsoft.com/office/drawing/2014/main" id="{EF5C9B6B-B053-E287-206C-7057D76A9595}"/>
              </a:ext>
            </a:extLst>
          </p:cNvPr>
          <p:cNvGrpSpPr/>
          <p:nvPr/>
        </p:nvGrpSpPr>
        <p:grpSpPr>
          <a:xfrm>
            <a:off x="158234" y="298130"/>
            <a:ext cx="983540" cy="677763"/>
            <a:chOff x="1335389" y="2794404"/>
            <a:chExt cx="983540" cy="677763"/>
          </a:xfrm>
        </p:grpSpPr>
        <p:sp>
          <p:nvSpPr>
            <p:cNvPr id="3" name="Google Shape;248;p2">
              <a:extLst>
                <a:ext uri="{FF2B5EF4-FFF2-40B4-BE49-F238E27FC236}">
                  <a16:creationId xmlns:a16="http://schemas.microsoft.com/office/drawing/2014/main" id="{11A668E8-CBB3-1E80-D1C4-30E8865E400D}"/>
                </a:ext>
              </a:extLst>
            </p:cNvPr>
            <p:cNvSpPr/>
            <p:nvPr/>
          </p:nvSpPr>
          <p:spPr>
            <a:xfrm>
              <a:off x="1335389" y="2794404"/>
              <a:ext cx="983540" cy="677763"/>
            </a:xfrm>
            <a:custGeom>
              <a:avLst/>
              <a:gdLst/>
              <a:ahLst/>
              <a:cxnLst/>
              <a:rect l="l" t="t" r="r" b="b"/>
              <a:pathLst>
                <a:path w="3980015" h="1542406" extrusionOk="0">
                  <a:moveTo>
                    <a:pt x="0" y="0"/>
                  </a:moveTo>
                  <a:lnTo>
                    <a:pt x="3980015" y="0"/>
                  </a:lnTo>
                  <a:lnTo>
                    <a:pt x="3980015" y="1542406"/>
                  </a:lnTo>
                  <a:lnTo>
                    <a:pt x="0" y="1542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13775" tIns="113775" rIns="113775" bIns="1137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Gill Sans"/>
                <a:buNone/>
              </a:pPr>
              <a:endParaRPr sz="1400" b="0" i="0" u="none" strike="noStrike" cap="none">
                <a:solidFill>
                  <a:schemeClr val="dk2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" name="Google Shape;249;p2" descr="Icono De Producto De Software">
              <a:extLst>
                <a:ext uri="{FF2B5EF4-FFF2-40B4-BE49-F238E27FC236}">
                  <a16:creationId xmlns:a16="http://schemas.microsoft.com/office/drawing/2014/main" id="{406AA66B-9FD8-BB9E-8BDD-43CEA8B87F3F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3776" b="81531" l="4286" r="92143">
                          <a14:foregroundMark x1="52653" y1="59898" x2="52653" y2="59898"/>
                          <a14:foregroundMark x1="53980" y1="74388" x2="53980" y2="74388"/>
                          <a14:foregroundMark x1="50000" y1="69592" x2="50000" y2="69592"/>
                          <a14:foregroundMark x1="91327" y1="74388" x2="91327" y2="74388"/>
                          <a14:foregroundMark x1="74184" y1="13776" x2="74184" y2="13776"/>
                          <a14:foregroundMark x1="11327" y1="36224" x2="11327" y2="36224"/>
                          <a14:foregroundMark x1="4286" y1="33980" x2="4286" y2="33980"/>
                          <a14:foregroundMark x1="92143" y1="46327" x2="92143" y2="46327"/>
                          <a14:foregroundMark x1="34184" y1="43673" x2="34184" y2="43673"/>
                          <a14:foregroundMark x1="59184" y1="39694" x2="59184" y2="39694"/>
                          <a14:foregroundMark x1="61020" y1="39286" x2="61020" y2="39286"/>
                          <a14:foregroundMark x1="54796" y1="33980" x2="54796" y2="33980"/>
                        </a14:backgroundRemoval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 l="3121" t="10706" r="3534" b="10504"/>
            <a:stretch/>
          </p:blipFill>
          <p:spPr>
            <a:xfrm>
              <a:off x="1464627" y="2827285"/>
              <a:ext cx="725064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29"/>
          <p:cNvSpPr txBox="1">
            <a:spLocks noGrp="1"/>
          </p:cNvSpPr>
          <p:nvPr>
            <p:ph type="sldNum" idx="12"/>
          </p:nvPr>
        </p:nvSpPr>
        <p:spPr>
          <a:xfrm>
            <a:off x="10685298" y="6460166"/>
            <a:ext cx="1080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"/>
          <p:cNvSpPr txBox="1">
            <a:spLocks noGrp="1"/>
          </p:cNvSpPr>
          <p:nvPr>
            <p:ph type="sldNum" idx="12"/>
          </p:nvPr>
        </p:nvSpPr>
        <p:spPr>
          <a:xfrm>
            <a:off x="10897499" y="6354762"/>
            <a:ext cx="1080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2</a:t>
            </a:fld>
            <a:endParaRPr/>
          </a:p>
        </p:txBody>
      </p:sp>
      <p:sp>
        <p:nvSpPr>
          <p:cNvPr id="237" name="Google Shape;237;p2"/>
          <p:cNvSpPr txBox="1"/>
          <p:nvPr/>
        </p:nvSpPr>
        <p:spPr>
          <a:xfrm>
            <a:off x="1466367" y="375476"/>
            <a:ext cx="9252032" cy="83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es-MX" sz="36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ÍNDICE</a:t>
            </a:r>
            <a:endParaRPr/>
          </a:p>
        </p:txBody>
      </p:sp>
      <p:sp>
        <p:nvSpPr>
          <p:cNvPr id="238" name="Google Shape;238;p2"/>
          <p:cNvSpPr/>
          <p:nvPr/>
        </p:nvSpPr>
        <p:spPr>
          <a:xfrm>
            <a:off x="1372328" y="2649641"/>
            <a:ext cx="9440105" cy="504000"/>
          </a:xfrm>
          <a:prstGeom prst="rect">
            <a:avLst/>
          </a:prstGeom>
          <a:solidFill>
            <a:schemeClr val="dk2">
              <a:alpha val="7372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0" i="0" u="none" strike="noStrike" cap="none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GENUINE SOLUTIONS</a:t>
            </a:r>
            <a:endParaRPr>
              <a:latin typeface="Gill Sans MT" panose="020B0502020104020203" pitchFamily="34" charset="77"/>
            </a:endParaRPr>
          </a:p>
        </p:txBody>
      </p:sp>
      <p:grpSp>
        <p:nvGrpSpPr>
          <p:cNvPr id="239" name="Google Shape;239;p2"/>
          <p:cNvGrpSpPr/>
          <p:nvPr/>
        </p:nvGrpSpPr>
        <p:grpSpPr>
          <a:xfrm>
            <a:off x="1335389" y="2562760"/>
            <a:ext cx="983540" cy="677763"/>
            <a:chOff x="1335389" y="2070352"/>
            <a:chExt cx="983540" cy="677763"/>
          </a:xfrm>
        </p:grpSpPr>
        <p:sp>
          <p:nvSpPr>
            <p:cNvPr id="240" name="Google Shape;240;p2"/>
            <p:cNvSpPr/>
            <p:nvPr/>
          </p:nvSpPr>
          <p:spPr>
            <a:xfrm>
              <a:off x="1335389" y="2070352"/>
              <a:ext cx="983540" cy="677763"/>
            </a:xfrm>
            <a:custGeom>
              <a:avLst/>
              <a:gdLst/>
              <a:ahLst/>
              <a:cxnLst/>
              <a:rect l="l" t="t" r="r" b="b"/>
              <a:pathLst>
                <a:path w="3980015" h="1542406" extrusionOk="0">
                  <a:moveTo>
                    <a:pt x="0" y="0"/>
                  </a:moveTo>
                  <a:lnTo>
                    <a:pt x="3980015" y="0"/>
                  </a:lnTo>
                  <a:lnTo>
                    <a:pt x="3980015" y="1542406"/>
                  </a:lnTo>
                  <a:lnTo>
                    <a:pt x="0" y="1542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13775" tIns="113775" rIns="113775" bIns="1137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Gill Sans"/>
                <a:buNone/>
              </a:pPr>
              <a:endParaRPr sz="1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241" name="Google Shape;241;p2" descr="Icono de Reingeniería Generic black outline"/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1521159" y="2103233"/>
              <a:ext cx="612000" cy="612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2" name="Google Shape;242;p2"/>
          <p:cNvSpPr/>
          <p:nvPr/>
        </p:nvSpPr>
        <p:spPr>
          <a:xfrm>
            <a:off x="1372328" y="1925589"/>
            <a:ext cx="9440105" cy="504000"/>
          </a:xfrm>
          <a:prstGeom prst="rect">
            <a:avLst/>
          </a:prstGeom>
          <a:solidFill>
            <a:schemeClr val="dk2">
              <a:alpha val="7372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0" i="0" u="none" strike="noStrike" cap="none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INTRODUCCIÓN</a:t>
            </a:r>
            <a:endParaRPr>
              <a:latin typeface="Gill Sans MT" panose="020B0502020104020203" pitchFamily="34" charset="77"/>
            </a:endParaRPr>
          </a:p>
        </p:txBody>
      </p:sp>
      <p:grpSp>
        <p:nvGrpSpPr>
          <p:cNvPr id="243" name="Google Shape;243;p2"/>
          <p:cNvGrpSpPr/>
          <p:nvPr/>
        </p:nvGrpSpPr>
        <p:grpSpPr>
          <a:xfrm>
            <a:off x="1335389" y="1838708"/>
            <a:ext cx="983540" cy="677763"/>
            <a:chOff x="1335389" y="1346300"/>
            <a:chExt cx="983540" cy="677763"/>
          </a:xfrm>
        </p:grpSpPr>
        <p:sp>
          <p:nvSpPr>
            <p:cNvPr id="244" name="Google Shape;244;p2"/>
            <p:cNvSpPr/>
            <p:nvPr/>
          </p:nvSpPr>
          <p:spPr>
            <a:xfrm>
              <a:off x="1335389" y="1346300"/>
              <a:ext cx="983540" cy="677763"/>
            </a:xfrm>
            <a:custGeom>
              <a:avLst/>
              <a:gdLst/>
              <a:ahLst/>
              <a:cxnLst/>
              <a:rect l="l" t="t" r="r" b="b"/>
              <a:pathLst>
                <a:path w="3980015" h="1542406" extrusionOk="0">
                  <a:moveTo>
                    <a:pt x="0" y="0"/>
                  </a:moveTo>
                  <a:lnTo>
                    <a:pt x="3980015" y="0"/>
                  </a:lnTo>
                  <a:lnTo>
                    <a:pt x="3980015" y="1542406"/>
                  </a:lnTo>
                  <a:lnTo>
                    <a:pt x="0" y="1542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13775" tIns="113775" rIns="113775" bIns="1137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Gill Sans"/>
                <a:buNone/>
              </a:pPr>
              <a:endParaRPr sz="1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245" name="Google Shape;245;p2" descr="Icono de Diseño gráfico Super Basic Straight Outline"/>
            <p:cNvPicPr preferRelativeResize="0"/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1521159" y="1379181"/>
              <a:ext cx="612000" cy="612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6" name="Google Shape;246;p2"/>
          <p:cNvSpPr/>
          <p:nvPr/>
        </p:nvSpPr>
        <p:spPr>
          <a:xfrm>
            <a:off x="1372328" y="3386945"/>
            <a:ext cx="9440105" cy="504000"/>
          </a:xfrm>
          <a:prstGeom prst="rect">
            <a:avLst/>
          </a:prstGeom>
          <a:solidFill>
            <a:schemeClr val="dk2">
              <a:alpha val="7372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0" i="0" u="none" strike="noStrike" cap="none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PRODUCTOS</a:t>
            </a:r>
            <a:endParaRPr>
              <a:latin typeface="Gill Sans MT" panose="020B0502020104020203" pitchFamily="34" charset="77"/>
            </a:endParaRPr>
          </a:p>
        </p:txBody>
      </p:sp>
      <p:grpSp>
        <p:nvGrpSpPr>
          <p:cNvPr id="247" name="Google Shape;247;p2"/>
          <p:cNvGrpSpPr/>
          <p:nvPr/>
        </p:nvGrpSpPr>
        <p:grpSpPr>
          <a:xfrm>
            <a:off x="1335389" y="3286812"/>
            <a:ext cx="983540" cy="677763"/>
            <a:chOff x="1335389" y="2794404"/>
            <a:chExt cx="983540" cy="677763"/>
          </a:xfrm>
        </p:grpSpPr>
        <p:sp>
          <p:nvSpPr>
            <p:cNvPr id="248" name="Google Shape;248;p2"/>
            <p:cNvSpPr/>
            <p:nvPr/>
          </p:nvSpPr>
          <p:spPr>
            <a:xfrm>
              <a:off x="1335389" y="2794404"/>
              <a:ext cx="983540" cy="677763"/>
            </a:xfrm>
            <a:custGeom>
              <a:avLst/>
              <a:gdLst/>
              <a:ahLst/>
              <a:cxnLst/>
              <a:rect l="l" t="t" r="r" b="b"/>
              <a:pathLst>
                <a:path w="3980015" h="1542406" extrusionOk="0">
                  <a:moveTo>
                    <a:pt x="0" y="0"/>
                  </a:moveTo>
                  <a:lnTo>
                    <a:pt x="3980015" y="0"/>
                  </a:lnTo>
                  <a:lnTo>
                    <a:pt x="3980015" y="1542406"/>
                  </a:lnTo>
                  <a:lnTo>
                    <a:pt x="0" y="1542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13775" tIns="113775" rIns="113775" bIns="1137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Gill Sans"/>
                <a:buNone/>
              </a:pPr>
              <a:endParaRPr sz="1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249" name="Google Shape;249;p2" descr="Icono De Producto De Software"/>
            <p:cNvPicPr preferRelativeResize="0"/>
            <p:nvPr/>
          </p:nvPicPr>
          <p:blipFill rotWithShape="1">
            <a:blip r:embed="rId7"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3776" b="81531" l="4286" r="92143">
                          <a14:foregroundMark x1="52653" y1="59898" x2="52653" y2="59898"/>
                          <a14:foregroundMark x1="53980" y1="74388" x2="53980" y2="74388"/>
                          <a14:foregroundMark x1="50000" y1="69592" x2="50000" y2="69592"/>
                          <a14:foregroundMark x1="91327" y1="74388" x2="91327" y2="74388"/>
                          <a14:foregroundMark x1="74184" y1="13776" x2="74184" y2="13776"/>
                          <a14:foregroundMark x1="11327" y1="36224" x2="11327" y2="36224"/>
                          <a14:foregroundMark x1="4286" y1="33980" x2="4286" y2="33980"/>
                          <a14:foregroundMark x1="92143" y1="46327" x2="92143" y2="46327"/>
                          <a14:foregroundMark x1="34184" y1="43673" x2="34184" y2="43673"/>
                          <a14:foregroundMark x1="59184" y1="39694" x2="59184" y2="39694"/>
                          <a14:foregroundMark x1="61020" y1="39286" x2="61020" y2="39286"/>
                          <a14:foregroundMark x1="54796" y1="33980" x2="54796" y2="33980"/>
                        </a14:backgroundRemoval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 l="3121" t="10706" r="3534" b="10504"/>
            <a:stretch/>
          </p:blipFill>
          <p:spPr>
            <a:xfrm>
              <a:off x="1464627" y="2827285"/>
              <a:ext cx="725064" cy="612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0" name="Google Shape;250;p2"/>
          <p:cNvSpPr/>
          <p:nvPr/>
        </p:nvSpPr>
        <p:spPr>
          <a:xfrm>
            <a:off x="1311875" y="4160057"/>
            <a:ext cx="9534506" cy="504000"/>
          </a:xfrm>
          <a:prstGeom prst="rect">
            <a:avLst/>
          </a:prstGeom>
          <a:solidFill>
            <a:schemeClr val="dk2">
              <a:alpha val="7372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0" i="0" u="none" strike="noStrike" cap="none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CLIENTES</a:t>
            </a:r>
            <a:endParaRPr>
              <a:latin typeface="Gill Sans MT" panose="020B0502020104020203" pitchFamily="34" charset="77"/>
            </a:endParaRPr>
          </a:p>
        </p:txBody>
      </p:sp>
      <p:grpSp>
        <p:nvGrpSpPr>
          <p:cNvPr id="251" name="Google Shape;251;p2"/>
          <p:cNvGrpSpPr/>
          <p:nvPr/>
        </p:nvGrpSpPr>
        <p:grpSpPr>
          <a:xfrm>
            <a:off x="1335389" y="4073176"/>
            <a:ext cx="983540" cy="677763"/>
            <a:chOff x="1335389" y="4242510"/>
            <a:chExt cx="983540" cy="677763"/>
          </a:xfrm>
        </p:grpSpPr>
        <p:sp>
          <p:nvSpPr>
            <p:cNvPr id="252" name="Google Shape;252;p2"/>
            <p:cNvSpPr/>
            <p:nvPr/>
          </p:nvSpPr>
          <p:spPr>
            <a:xfrm>
              <a:off x="1335389" y="4242510"/>
              <a:ext cx="983540" cy="677763"/>
            </a:xfrm>
            <a:custGeom>
              <a:avLst/>
              <a:gdLst/>
              <a:ahLst/>
              <a:cxnLst/>
              <a:rect l="l" t="t" r="r" b="b"/>
              <a:pathLst>
                <a:path w="3980015" h="1542406" extrusionOk="0">
                  <a:moveTo>
                    <a:pt x="0" y="0"/>
                  </a:moveTo>
                  <a:lnTo>
                    <a:pt x="3980015" y="0"/>
                  </a:lnTo>
                  <a:lnTo>
                    <a:pt x="3980015" y="1542406"/>
                  </a:lnTo>
                  <a:lnTo>
                    <a:pt x="0" y="1542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13775" tIns="113775" rIns="113775" bIns="1137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Gill Sans"/>
                <a:buNone/>
              </a:pPr>
              <a:endParaRPr sz="1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253" name="Google Shape;253;p2" descr="Estándar - Iconos gratis de archivos y carpetas"/>
            <p:cNvPicPr preferRelativeResize="0"/>
            <p:nvPr/>
          </p:nvPicPr>
          <p:blipFill rotWithShape="1">
            <a:blip r:embed="rId9">
              <a:alphaModFix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 l="11079" t="12156" r="17329" b="11233"/>
            <a:stretch/>
          </p:blipFill>
          <p:spPr>
            <a:xfrm>
              <a:off x="1541210" y="4275391"/>
              <a:ext cx="571899" cy="612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4" name="Google Shape;254;p2"/>
          <p:cNvSpPr/>
          <p:nvPr/>
        </p:nvSpPr>
        <p:spPr>
          <a:xfrm>
            <a:off x="1372328" y="5642028"/>
            <a:ext cx="9440105" cy="504000"/>
          </a:xfrm>
          <a:prstGeom prst="rect">
            <a:avLst/>
          </a:prstGeom>
          <a:solidFill>
            <a:schemeClr val="dk2">
              <a:alpha val="7372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0" i="0" u="none" strike="noStrike" cap="none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CONTACTOS</a:t>
            </a:r>
            <a:endParaRPr>
              <a:latin typeface="Gill Sans MT" panose="020B0502020104020203" pitchFamily="34" charset="77"/>
            </a:endParaRPr>
          </a:p>
        </p:txBody>
      </p:sp>
      <p:grpSp>
        <p:nvGrpSpPr>
          <p:cNvPr id="255" name="Google Shape;255;p2"/>
          <p:cNvGrpSpPr/>
          <p:nvPr/>
        </p:nvGrpSpPr>
        <p:grpSpPr>
          <a:xfrm>
            <a:off x="1335389" y="5543858"/>
            <a:ext cx="983540" cy="677763"/>
            <a:chOff x="1335389" y="5690615"/>
            <a:chExt cx="983540" cy="677763"/>
          </a:xfrm>
        </p:grpSpPr>
        <p:sp>
          <p:nvSpPr>
            <p:cNvPr id="256" name="Google Shape;256;p2"/>
            <p:cNvSpPr/>
            <p:nvPr/>
          </p:nvSpPr>
          <p:spPr>
            <a:xfrm>
              <a:off x="1335389" y="5690615"/>
              <a:ext cx="983540" cy="677763"/>
            </a:xfrm>
            <a:custGeom>
              <a:avLst/>
              <a:gdLst/>
              <a:ahLst/>
              <a:cxnLst/>
              <a:rect l="l" t="t" r="r" b="b"/>
              <a:pathLst>
                <a:path w="3980015" h="1542406" extrusionOk="0">
                  <a:moveTo>
                    <a:pt x="0" y="0"/>
                  </a:moveTo>
                  <a:lnTo>
                    <a:pt x="3980015" y="0"/>
                  </a:lnTo>
                  <a:lnTo>
                    <a:pt x="3980015" y="1542406"/>
                  </a:lnTo>
                  <a:lnTo>
                    <a:pt x="0" y="1542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13775" tIns="113775" rIns="113775" bIns="1137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Gill Sans"/>
                <a:buNone/>
              </a:pPr>
              <a:endParaRPr sz="1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257" name="Google Shape;257;p2" descr="Digital marketing - Iconos Negocios y Finanzas"/>
            <p:cNvPicPr preferRelativeResize="0"/>
            <p:nvPr/>
          </p:nvPicPr>
          <p:blipFill rotWithShape="1">
            <a:blip r:embed="rId11">
              <a:alphaModFix/>
              <a:biLevel thresh="25000"/>
            </a:blip>
            <a:srcRect l="12215" t="12156" r="13068" b="14061"/>
            <a:stretch/>
          </p:blipFill>
          <p:spPr>
            <a:xfrm>
              <a:off x="1517286" y="5723496"/>
              <a:ext cx="619747" cy="612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8" name="Google Shape;258;p2"/>
          <p:cNvSpPr/>
          <p:nvPr/>
        </p:nvSpPr>
        <p:spPr>
          <a:xfrm>
            <a:off x="1372328" y="4884110"/>
            <a:ext cx="9440105" cy="504000"/>
          </a:xfrm>
          <a:prstGeom prst="rect">
            <a:avLst/>
          </a:prstGeom>
          <a:solidFill>
            <a:schemeClr val="dk2">
              <a:alpha val="7372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0" i="0" u="none" strike="noStrike" cap="none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INNOVACIÓN</a:t>
            </a:r>
            <a:endParaRPr>
              <a:latin typeface="Gill Sans MT" panose="020B0502020104020203" pitchFamily="34" charset="77"/>
            </a:endParaRPr>
          </a:p>
        </p:txBody>
      </p:sp>
      <p:grpSp>
        <p:nvGrpSpPr>
          <p:cNvPr id="259" name="Google Shape;259;p2"/>
          <p:cNvGrpSpPr/>
          <p:nvPr/>
        </p:nvGrpSpPr>
        <p:grpSpPr>
          <a:xfrm>
            <a:off x="1335389" y="4808518"/>
            <a:ext cx="983540" cy="677763"/>
            <a:chOff x="1335389" y="4797229"/>
            <a:chExt cx="983540" cy="677763"/>
          </a:xfrm>
        </p:grpSpPr>
        <p:sp>
          <p:nvSpPr>
            <p:cNvPr id="260" name="Google Shape;260;p2"/>
            <p:cNvSpPr/>
            <p:nvPr/>
          </p:nvSpPr>
          <p:spPr>
            <a:xfrm>
              <a:off x="1335389" y="4797229"/>
              <a:ext cx="983540" cy="677763"/>
            </a:xfrm>
            <a:custGeom>
              <a:avLst/>
              <a:gdLst/>
              <a:ahLst/>
              <a:cxnLst/>
              <a:rect l="l" t="t" r="r" b="b"/>
              <a:pathLst>
                <a:path w="3980015" h="1542406" extrusionOk="0">
                  <a:moveTo>
                    <a:pt x="0" y="0"/>
                  </a:moveTo>
                  <a:lnTo>
                    <a:pt x="3980015" y="0"/>
                  </a:lnTo>
                  <a:lnTo>
                    <a:pt x="3980015" y="1542406"/>
                  </a:lnTo>
                  <a:lnTo>
                    <a:pt x="0" y="1542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13775" tIns="113775" rIns="113775" bIns="1137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Gill Sans"/>
                <a:buNone/>
              </a:pPr>
              <a:endParaRPr sz="1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261" name="Google Shape;261;p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475335" y="4806451"/>
              <a:ext cx="624398" cy="624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"/>
          <p:cNvSpPr txBox="1">
            <a:spLocks noGrp="1"/>
          </p:cNvSpPr>
          <p:nvPr>
            <p:ph type="sldNum" idx="12"/>
          </p:nvPr>
        </p:nvSpPr>
        <p:spPr>
          <a:xfrm>
            <a:off x="10897499" y="6354762"/>
            <a:ext cx="1080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3</a:t>
            </a:fld>
            <a:endParaRPr/>
          </a:p>
        </p:txBody>
      </p:sp>
      <p:sp>
        <p:nvSpPr>
          <p:cNvPr id="267" name="Google Shape;267;p3"/>
          <p:cNvSpPr txBox="1">
            <a:spLocks noGrp="1"/>
          </p:cNvSpPr>
          <p:nvPr>
            <p:ph type="body" idx="1"/>
          </p:nvPr>
        </p:nvSpPr>
        <p:spPr>
          <a:xfrm>
            <a:off x="465505" y="197268"/>
            <a:ext cx="11032792" cy="4684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s-MX" sz="2400">
                <a:latin typeface="Gill Sans MT" panose="020B0502020104020203" pitchFamily="34" charset="77"/>
              </a:rPr>
              <a:t>La idea central de nuestro grupo empresarial es tener una plataforma informática de hardware y software (incluyendo Cloud) para la “identificación, lectura, validación e integración con otros sistemas de la información” para documentos de identidad de diferentes tipos y países, cumpliendo con los requisitos de seguridad y confidencialidad de la información, donde realice una lectura de manera rápida, completa y con calidad.</a:t>
            </a:r>
            <a:endParaRPr>
              <a:latin typeface="Gill Sans MT" panose="020B0502020104020203" pitchFamily="34" charset="77"/>
            </a:endParaRPr>
          </a:p>
        </p:txBody>
      </p:sp>
      <p:sp>
        <p:nvSpPr>
          <p:cNvPr id="268" name="Google Shape;268;p3"/>
          <p:cNvSpPr txBox="1">
            <a:spLocks noGrp="1"/>
          </p:cNvSpPr>
          <p:nvPr>
            <p:ph type="title"/>
          </p:nvPr>
        </p:nvSpPr>
        <p:spPr>
          <a:xfrm>
            <a:off x="1163782" y="436425"/>
            <a:ext cx="9868394" cy="83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es-MX" dirty="0">
                <a:latin typeface="Gill Sans MT" panose="020B0502020104020203" pitchFamily="34" charset="77"/>
              </a:rPr>
              <a:t>INTRODUCCIÓN</a:t>
            </a:r>
            <a:endParaRPr dirty="0">
              <a:latin typeface="Gill Sans MT" panose="020B0502020104020203" pitchFamily="34" charset="77"/>
            </a:endParaRPr>
          </a:p>
        </p:txBody>
      </p:sp>
      <p:grpSp>
        <p:nvGrpSpPr>
          <p:cNvPr id="269" name="Google Shape;269;p3"/>
          <p:cNvGrpSpPr/>
          <p:nvPr/>
        </p:nvGrpSpPr>
        <p:grpSpPr>
          <a:xfrm>
            <a:off x="279735" y="366291"/>
            <a:ext cx="983540" cy="677763"/>
            <a:chOff x="1335389" y="1346300"/>
            <a:chExt cx="983540" cy="677763"/>
          </a:xfrm>
        </p:grpSpPr>
        <p:sp>
          <p:nvSpPr>
            <p:cNvPr id="270" name="Google Shape;270;p3"/>
            <p:cNvSpPr/>
            <p:nvPr/>
          </p:nvSpPr>
          <p:spPr>
            <a:xfrm>
              <a:off x="1335389" y="1346300"/>
              <a:ext cx="983540" cy="677763"/>
            </a:xfrm>
            <a:custGeom>
              <a:avLst/>
              <a:gdLst/>
              <a:ahLst/>
              <a:cxnLst/>
              <a:rect l="l" t="t" r="r" b="b"/>
              <a:pathLst>
                <a:path w="3980015" h="1542406" extrusionOk="0">
                  <a:moveTo>
                    <a:pt x="0" y="0"/>
                  </a:moveTo>
                  <a:lnTo>
                    <a:pt x="3980015" y="0"/>
                  </a:lnTo>
                  <a:lnTo>
                    <a:pt x="3980015" y="1542406"/>
                  </a:lnTo>
                  <a:lnTo>
                    <a:pt x="0" y="1542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13775" tIns="113775" rIns="113775" bIns="1137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Gill Sans"/>
                <a:buNone/>
              </a:pPr>
              <a:endParaRPr sz="1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271" name="Google Shape;271;p3" descr="Icono de Diseño gráfico Super Basic Straight Outline"/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1521159" y="1379181"/>
              <a:ext cx="612000" cy="612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2" name="Google Shape;27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78735" y="4004121"/>
            <a:ext cx="4443212" cy="2507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"/>
          <p:cNvSpPr txBox="1">
            <a:spLocks noGrp="1"/>
          </p:cNvSpPr>
          <p:nvPr>
            <p:ph type="title"/>
          </p:nvPr>
        </p:nvSpPr>
        <p:spPr>
          <a:xfrm>
            <a:off x="1163782" y="436425"/>
            <a:ext cx="9868394" cy="83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es-MX">
                <a:latin typeface="Gill Sans MT" panose="020B0502020104020203" pitchFamily="34" charset="77"/>
              </a:rPr>
              <a:t>¿QUIÉN ES GENUINE SOLUTIONS? </a:t>
            </a:r>
            <a:endParaRPr>
              <a:latin typeface="Gill Sans MT" panose="020B0502020104020203" pitchFamily="34" charset="77"/>
            </a:endParaRPr>
          </a:p>
        </p:txBody>
      </p:sp>
      <p:sp>
        <p:nvSpPr>
          <p:cNvPr id="278" name="Google Shape;278;p4"/>
          <p:cNvSpPr txBox="1"/>
          <p:nvPr/>
        </p:nvSpPr>
        <p:spPr>
          <a:xfrm>
            <a:off x="838200" y="1250524"/>
            <a:ext cx="10515600" cy="337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wentieth Century"/>
              <a:buNone/>
            </a:pPr>
            <a:r>
              <a:rPr lang="es-MX" sz="2000" b="0" i="0" u="none" strike="noStrike" cap="none" dirty="0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Genuine Solutions es una empresa mexicana, bajo un modelo de colaboración con otras empresas independientes en otros países como: </a:t>
            </a:r>
            <a:r>
              <a:rPr lang="es-MX" sz="2000" dirty="0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C</a:t>
            </a:r>
            <a:r>
              <a:rPr lang="es-MX" sz="2000" b="0" i="0" u="none" strike="noStrike" cap="none" dirty="0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osta </a:t>
            </a:r>
            <a:r>
              <a:rPr lang="es-MX" sz="2000" dirty="0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R</a:t>
            </a:r>
            <a:r>
              <a:rPr lang="es-MX" sz="2000" b="0" i="0" u="none" strike="noStrike" cap="none" dirty="0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ica</a:t>
            </a:r>
            <a:r>
              <a:rPr lang="es-MX" sz="2000" b="0" i="0" u="none" strike="noStrike" cap="none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, India</a:t>
            </a:r>
            <a:r>
              <a:rPr lang="es-MX" sz="2000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 y</a:t>
            </a:r>
            <a:r>
              <a:rPr lang="es-MX" sz="2000" b="0" i="0" u="none" strike="noStrike" cap="none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 Argentina.</a:t>
            </a:r>
            <a:endParaRPr sz="2000" b="0" i="0" u="none" strike="noStrike" cap="none" dirty="0">
              <a:solidFill>
                <a:schemeClr val="dk1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wentieth Century"/>
              <a:buNone/>
            </a:pPr>
            <a:r>
              <a:rPr lang="es-MX" sz="2000" b="0" i="0" u="none" strike="noStrike" cap="none" dirty="0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Focalizada en el mundo de la identidad fisica y digital,  Genuine Solutions da soluciones para las necesidades del Onboarding Digital y la generación de información a partir de los datos, buscando ser la opción de mayor valor agregado, con el principal objetivo de mejorar la eficiencia de nuestros clientes, con los siguientes principios:</a:t>
            </a:r>
            <a:endParaRPr dirty="0">
              <a:latin typeface="Gill Sans MT" panose="020B0502020104020203" pitchFamily="34" charset="77"/>
            </a:endParaRPr>
          </a:p>
          <a:p>
            <a:pPr marL="703262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s-MX" sz="2000" b="0" i="0" u="none" strike="noStrike" cap="none" dirty="0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Calidad y metodología, excelencia en nuestros servicios.</a:t>
            </a:r>
            <a:endParaRPr dirty="0">
              <a:latin typeface="Gill Sans MT" panose="020B0502020104020203" pitchFamily="34" charset="77"/>
            </a:endParaRPr>
          </a:p>
          <a:p>
            <a:pPr marL="703262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s-MX" sz="2000" b="0" i="0" u="none" strike="noStrike" cap="none" dirty="0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Precios justos y flexibilidad.</a:t>
            </a:r>
            <a:endParaRPr dirty="0">
              <a:latin typeface="Gill Sans MT" panose="020B0502020104020203" pitchFamily="34" charset="77"/>
            </a:endParaRPr>
          </a:p>
          <a:p>
            <a:pPr marL="703262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s-MX" sz="2000" b="0" i="0" u="none" strike="noStrike" cap="none" dirty="0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Seguridad y confidencialidad de la información.</a:t>
            </a:r>
            <a:endParaRPr dirty="0">
              <a:latin typeface="Gill Sans MT" panose="020B0502020104020203" pitchFamily="34" charset="77"/>
            </a:endParaRPr>
          </a:p>
          <a:p>
            <a:pPr marL="703262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s-MX" sz="2000" b="0" i="0" u="none" strike="noStrike" cap="none" dirty="0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Transferencia de conocimiento y mejores prácticas al cliente.</a:t>
            </a:r>
            <a:endParaRPr dirty="0">
              <a:latin typeface="Gill Sans MT" panose="020B0502020104020203" pitchFamily="34" charset="77"/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838200" y="4656863"/>
            <a:ext cx="2052000" cy="1872000"/>
          </a:xfrm>
          <a:prstGeom prst="ellipse">
            <a:avLst/>
          </a:prstGeom>
          <a:solidFill>
            <a:schemeClr val="dk1">
              <a:alpha val="84705"/>
            </a:schemeClr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 i="0" u="none" strike="noStrike" cap="none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Consultoría de Negocios</a:t>
            </a:r>
            <a:endParaRPr>
              <a:latin typeface="Gill Sans MT" panose="020B0502020104020203" pitchFamily="34" charset="77"/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3659400" y="4664937"/>
            <a:ext cx="2052000" cy="1872000"/>
          </a:xfrm>
          <a:prstGeom prst="ellipse">
            <a:avLst/>
          </a:prstGeom>
          <a:solidFill>
            <a:schemeClr val="accent2">
              <a:alpha val="84705"/>
            </a:schemeClr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 i="0" u="none" strike="noStrike" cap="none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Consultoría en Tecnología de Información</a:t>
            </a:r>
            <a:endParaRPr>
              <a:latin typeface="Gill Sans MT" panose="020B0502020104020203" pitchFamily="34" charset="77"/>
            </a:endParaRPr>
          </a:p>
        </p:txBody>
      </p:sp>
      <p:sp>
        <p:nvSpPr>
          <p:cNvPr id="281" name="Google Shape;281;p4"/>
          <p:cNvSpPr/>
          <p:nvPr/>
        </p:nvSpPr>
        <p:spPr>
          <a:xfrm>
            <a:off x="6480600" y="4644987"/>
            <a:ext cx="2052000" cy="1872000"/>
          </a:xfrm>
          <a:prstGeom prst="ellipse">
            <a:avLst/>
          </a:prstGeom>
          <a:solidFill>
            <a:schemeClr val="accent3">
              <a:alpha val="84705"/>
            </a:schemeClr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 i="0" u="none" strike="noStrike" cap="none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Implantación de Desarrollos y Aplicaciones con Licencias</a:t>
            </a:r>
            <a:endParaRPr>
              <a:latin typeface="Gill Sans MT" panose="020B0502020104020203" pitchFamily="34" charset="77"/>
            </a:endParaRPr>
          </a:p>
        </p:txBody>
      </p:sp>
      <p:sp>
        <p:nvSpPr>
          <p:cNvPr id="282" name="Google Shape;282;p4"/>
          <p:cNvSpPr/>
          <p:nvPr/>
        </p:nvSpPr>
        <p:spPr>
          <a:xfrm>
            <a:off x="9301800" y="4626638"/>
            <a:ext cx="2052000" cy="1872000"/>
          </a:xfrm>
          <a:prstGeom prst="ellipse">
            <a:avLst/>
          </a:prstGeom>
          <a:solidFill>
            <a:schemeClr val="accent1">
              <a:alpha val="84705"/>
            </a:schemeClr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1" i="0" u="none" strike="noStrike" cap="none" dirty="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Servicios de Soporte y Manteni-miento</a:t>
            </a:r>
            <a:endParaRPr sz="1600" dirty="0">
              <a:latin typeface="Gill Sans MT" panose="020B0502020104020203" pitchFamily="34" charset="77"/>
            </a:endParaRPr>
          </a:p>
        </p:txBody>
      </p:sp>
      <p:sp>
        <p:nvSpPr>
          <p:cNvPr id="283" name="Google Shape;283;p4"/>
          <p:cNvSpPr/>
          <p:nvPr/>
        </p:nvSpPr>
        <p:spPr>
          <a:xfrm>
            <a:off x="2942291" y="5360236"/>
            <a:ext cx="665018" cy="401504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245493">
                  <a:alpha val="84705"/>
                </a:srgbClr>
              </a:gs>
              <a:gs pos="29000">
                <a:srgbClr val="00B2E2">
                  <a:alpha val="84705"/>
                </a:srgbClr>
              </a:gs>
              <a:gs pos="64000">
                <a:srgbClr val="45ADA5">
                  <a:alpha val="84705"/>
                </a:srgbClr>
              </a:gs>
              <a:gs pos="100000">
                <a:srgbClr val="5D5796">
                  <a:alpha val="84705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84" name="Google Shape;284;p4"/>
          <p:cNvSpPr/>
          <p:nvPr/>
        </p:nvSpPr>
        <p:spPr>
          <a:xfrm>
            <a:off x="5763491" y="5360236"/>
            <a:ext cx="665018" cy="401504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245493">
                  <a:alpha val="84705"/>
                </a:srgbClr>
              </a:gs>
              <a:gs pos="29000">
                <a:srgbClr val="00B2E2">
                  <a:alpha val="84705"/>
                </a:srgbClr>
              </a:gs>
              <a:gs pos="64000">
                <a:srgbClr val="45ADA5">
                  <a:alpha val="84705"/>
                </a:srgbClr>
              </a:gs>
              <a:gs pos="100000">
                <a:srgbClr val="5D5796">
                  <a:alpha val="84705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85" name="Google Shape;285;p4"/>
          <p:cNvSpPr/>
          <p:nvPr/>
        </p:nvSpPr>
        <p:spPr>
          <a:xfrm>
            <a:off x="8584691" y="5343431"/>
            <a:ext cx="665018" cy="401504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245493">
                  <a:alpha val="84705"/>
                </a:srgbClr>
              </a:gs>
              <a:gs pos="29000">
                <a:srgbClr val="00B2E2">
                  <a:alpha val="84705"/>
                </a:srgbClr>
              </a:gs>
              <a:gs pos="64000">
                <a:srgbClr val="45ADA5">
                  <a:alpha val="84705"/>
                </a:srgbClr>
              </a:gs>
              <a:gs pos="100000">
                <a:srgbClr val="5D5796">
                  <a:alpha val="84705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86" name="Google Shape;286;p4"/>
          <p:cNvSpPr txBox="1">
            <a:spLocks noGrp="1"/>
          </p:cNvSpPr>
          <p:nvPr>
            <p:ph type="sldNum" idx="12"/>
          </p:nvPr>
        </p:nvSpPr>
        <p:spPr>
          <a:xfrm>
            <a:off x="10897499" y="6354762"/>
            <a:ext cx="1080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4</a:t>
            </a:fld>
            <a:endParaRPr/>
          </a:p>
        </p:txBody>
      </p:sp>
      <p:grpSp>
        <p:nvGrpSpPr>
          <p:cNvPr id="287" name="Google Shape;287;p4"/>
          <p:cNvGrpSpPr/>
          <p:nvPr/>
        </p:nvGrpSpPr>
        <p:grpSpPr>
          <a:xfrm>
            <a:off x="106588" y="329607"/>
            <a:ext cx="983540" cy="677763"/>
            <a:chOff x="1335389" y="2070352"/>
            <a:chExt cx="983540" cy="677763"/>
          </a:xfrm>
        </p:grpSpPr>
        <p:sp>
          <p:nvSpPr>
            <p:cNvPr id="288" name="Google Shape;288;p4"/>
            <p:cNvSpPr/>
            <p:nvPr/>
          </p:nvSpPr>
          <p:spPr>
            <a:xfrm>
              <a:off x="1335389" y="2070352"/>
              <a:ext cx="983540" cy="677763"/>
            </a:xfrm>
            <a:custGeom>
              <a:avLst/>
              <a:gdLst/>
              <a:ahLst/>
              <a:cxnLst/>
              <a:rect l="l" t="t" r="r" b="b"/>
              <a:pathLst>
                <a:path w="3980015" h="1542406" extrusionOk="0">
                  <a:moveTo>
                    <a:pt x="0" y="0"/>
                  </a:moveTo>
                  <a:lnTo>
                    <a:pt x="3980015" y="0"/>
                  </a:lnTo>
                  <a:lnTo>
                    <a:pt x="3980015" y="1542406"/>
                  </a:lnTo>
                  <a:lnTo>
                    <a:pt x="0" y="1542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13775" tIns="113775" rIns="113775" bIns="1137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Gill Sans"/>
                <a:buNone/>
              </a:pPr>
              <a:endParaRPr sz="1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289" name="Google Shape;289;p4" descr="Icono de Reingeniería Generic black outline"/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1521159" y="2103233"/>
              <a:ext cx="612000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5"/>
          <p:cNvSpPr txBox="1">
            <a:spLocks noGrp="1"/>
          </p:cNvSpPr>
          <p:nvPr>
            <p:ph type="sldNum" idx="12"/>
          </p:nvPr>
        </p:nvSpPr>
        <p:spPr>
          <a:xfrm>
            <a:off x="10897499" y="6354762"/>
            <a:ext cx="1080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5</a:t>
            </a:fld>
            <a:endParaRPr/>
          </a:p>
        </p:txBody>
      </p:sp>
      <p:sp>
        <p:nvSpPr>
          <p:cNvPr id="295" name="Google Shape;295;p5"/>
          <p:cNvSpPr txBox="1">
            <a:spLocks noGrp="1"/>
          </p:cNvSpPr>
          <p:nvPr>
            <p:ph type="body" idx="1"/>
          </p:nvPr>
        </p:nvSpPr>
        <p:spPr>
          <a:xfrm>
            <a:off x="296775" y="1552626"/>
            <a:ext cx="8353928" cy="4684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s-MX">
                <a:latin typeface="Gill Sans MT" panose="020B0502020104020203" pitchFamily="34" charset="77"/>
              </a:rPr>
              <a:t>El concepto boutique en las consultorías, hace principalmente referencia al grado de especialización ya sea de servicios o de nicho de mercado, teniendo como principales ventajas:</a:t>
            </a:r>
            <a:endParaRPr>
              <a:latin typeface="Gill Sans MT" panose="020B0502020104020203" pitchFamily="34" charset="77"/>
            </a:endParaRPr>
          </a:p>
          <a:p>
            <a:pPr marL="539750" lvl="0" indent="-360363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MX">
                <a:latin typeface="Gill Sans MT" panose="020B0502020104020203" pitchFamily="34" charset="77"/>
              </a:rPr>
              <a:t>Servicios a la medida de las necesidades y circunstancias únicas de cada cliente.</a:t>
            </a:r>
            <a:endParaRPr>
              <a:latin typeface="Gill Sans MT" panose="020B0502020104020203" pitchFamily="34" charset="77"/>
            </a:endParaRPr>
          </a:p>
          <a:p>
            <a:pPr marL="539750" lvl="0" indent="-360363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MX">
                <a:latin typeface="Gill Sans MT" panose="020B0502020104020203" pitchFamily="34" charset="77"/>
              </a:rPr>
              <a:t>Trato totalmente personalizado. Relación estrecha con cada cliente. </a:t>
            </a:r>
            <a:endParaRPr>
              <a:latin typeface="Gill Sans MT" panose="020B0502020104020203" pitchFamily="34" charset="77"/>
            </a:endParaRPr>
          </a:p>
          <a:p>
            <a:pPr marL="539750" lvl="0" indent="-360363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MX">
                <a:latin typeface="Gill Sans MT" panose="020B0502020104020203" pitchFamily="34" charset="77"/>
              </a:rPr>
              <a:t>Entendimiento de las necesidades de empresas multinacionales, nacionales y familiares. </a:t>
            </a:r>
            <a:endParaRPr>
              <a:latin typeface="Gill Sans MT" panose="020B0502020104020203" pitchFamily="34" charset="77"/>
            </a:endParaRPr>
          </a:p>
          <a:p>
            <a:pPr marL="539750" lvl="0" indent="-360363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MX">
                <a:latin typeface="Gill Sans MT" panose="020B0502020104020203" pitchFamily="34" charset="77"/>
              </a:rPr>
              <a:t>Comunicación directa con los dueños. </a:t>
            </a:r>
            <a:endParaRPr>
              <a:latin typeface="Gill Sans MT" panose="020B0502020104020203" pitchFamily="34" charset="77"/>
            </a:endParaRPr>
          </a:p>
          <a:p>
            <a:pPr marL="539750" lvl="0" indent="-360363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MX">
                <a:latin typeface="Gill Sans MT" panose="020B0502020104020203" pitchFamily="34" charset="77"/>
              </a:rPr>
              <a:t>Contar con alto grado de expertise en los campos de especialización.</a:t>
            </a:r>
            <a:endParaRPr>
              <a:latin typeface="Gill Sans MT" panose="020B0502020104020203" pitchFamily="34" charset="77"/>
            </a:endParaRPr>
          </a:p>
          <a:p>
            <a:pPr marL="539750" lvl="0" indent="-360363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MX">
                <a:latin typeface="Gill Sans MT" panose="020B0502020104020203" pitchFamily="34" charset="77"/>
              </a:rPr>
              <a:t>Menor inversión económica vs. grandes firmas.</a:t>
            </a:r>
            <a:endParaRPr>
              <a:latin typeface="Gill Sans MT" panose="020B0502020104020203" pitchFamily="34" charset="77"/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s-MX">
                <a:latin typeface="Gill Sans MT" panose="020B0502020104020203" pitchFamily="34" charset="77"/>
              </a:rPr>
              <a:t>Los clientes se aseguran un trato y servicio diferenciado que les permiten tener la confianza desde el diseño de la estrategia, la ejecución y el seguimiento a cada uno de los procesos.  Los dueños dan la garantía y seguridad a los clientes de obtener un servicio que supere sus expectativas. </a:t>
            </a:r>
            <a:endParaRPr>
              <a:latin typeface="Gill Sans MT" panose="020B0502020104020203" pitchFamily="34" charset="77"/>
            </a:endParaRPr>
          </a:p>
        </p:txBody>
      </p:sp>
      <p:sp>
        <p:nvSpPr>
          <p:cNvPr id="296" name="Google Shape;296;p5"/>
          <p:cNvSpPr txBox="1">
            <a:spLocks noGrp="1"/>
          </p:cNvSpPr>
          <p:nvPr>
            <p:ph type="title"/>
          </p:nvPr>
        </p:nvSpPr>
        <p:spPr>
          <a:xfrm>
            <a:off x="838201" y="436425"/>
            <a:ext cx="10515600" cy="83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es-MX" dirty="0">
                <a:latin typeface="Gill Sans MT" panose="020B0502020104020203" pitchFamily="34" charset="77"/>
              </a:rPr>
              <a:t>FILOSOFÍA DE CONSULTORA BOUTIQUE</a:t>
            </a:r>
            <a:endParaRPr dirty="0">
              <a:latin typeface="Gill Sans MT" panose="020B0502020104020203" pitchFamily="34" charset="77"/>
            </a:endParaRPr>
          </a:p>
        </p:txBody>
      </p:sp>
      <p:grpSp>
        <p:nvGrpSpPr>
          <p:cNvPr id="297" name="Google Shape;297;p5"/>
          <p:cNvGrpSpPr/>
          <p:nvPr/>
        </p:nvGrpSpPr>
        <p:grpSpPr>
          <a:xfrm>
            <a:off x="106588" y="329607"/>
            <a:ext cx="983540" cy="677763"/>
            <a:chOff x="1335389" y="2070352"/>
            <a:chExt cx="983540" cy="677763"/>
          </a:xfrm>
        </p:grpSpPr>
        <p:sp>
          <p:nvSpPr>
            <p:cNvPr id="298" name="Google Shape;298;p5"/>
            <p:cNvSpPr/>
            <p:nvPr/>
          </p:nvSpPr>
          <p:spPr>
            <a:xfrm>
              <a:off x="1335389" y="2070352"/>
              <a:ext cx="983540" cy="677763"/>
            </a:xfrm>
            <a:custGeom>
              <a:avLst/>
              <a:gdLst/>
              <a:ahLst/>
              <a:cxnLst/>
              <a:rect l="l" t="t" r="r" b="b"/>
              <a:pathLst>
                <a:path w="3980015" h="1542406" extrusionOk="0">
                  <a:moveTo>
                    <a:pt x="0" y="0"/>
                  </a:moveTo>
                  <a:lnTo>
                    <a:pt x="3980015" y="0"/>
                  </a:lnTo>
                  <a:lnTo>
                    <a:pt x="3980015" y="1542406"/>
                  </a:lnTo>
                  <a:lnTo>
                    <a:pt x="0" y="1542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13775" tIns="113775" rIns="113775" bIns="1137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Gill Sans"/>
                <a:buNone/>
              </a:pPr>
              <a:endParaRPr sz="1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299" name="Google Shape;299;p5" descr="Icono de Reingeniería Generic black outline"/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1521159" y="2103233"/>
              <a:ext cx="612000" cy="612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0" name="Google Shape;300;p5" descr="Vacaciones Familiares En Hotel Boutique, Ilustración Vectorial. Personajes  De Dibujos Animados De Estilo Plano, Familia Con Niños Frente Al Edificio  Del Hotel De Lujo. Gente Feliz Viaje, Alojamiento Para Padres E Hijos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78076" y="1396883"/>
            <a:ext cx="2918868" cy="194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5" descr="Página 7 | Vectores e ilustraciones de Consultoria Boutique para descargar  gratis | Freepik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61789" y="3923517"/>
            <a:ext cx="2857500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6"/>
          <p:cNvSpPr txBox="1">
            <a:spLocks noGrp="1"/>
          </p:cNvSpPr>
          <p:nvPr>
            <p:ph type="title"/>
          </p:nvPr>
        </p:nvSpPr>
        <p:spPr>
          <a:xfrm>
            <a:off x="1163782" y="436425"/>
            <a:ext cx="9868394" cy="83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es-MX" dirty="0">
                <a:latin typeface="Gill Sans MT" panose="020B0502020104020203" pitchFamily="34" charset="77"/>
              </a:rPr>
              <a:t>METODOLOGÍA</a:t>
            </a:r>
            <a:endParaRPr dirty="0">
              <a:latin typeface="Gill Sans MT" panose="020B0502020104020203" pitchFamily="34" charset="77"/>
            </a:endParaRPr>
          </a:p>
        </p:txBody>
      </p:sp>
      <p:pic>
        <p:nvPicPr>
          <p:cNvPr id="307" name="Google Shape;307;p6" descr="Project Management Institute - Wikipedia, la enciclopedia libre"/>
          <p:cNvPicPr preferRelativeResize="0"/>
          <p:nvPr/>
        </p:nvPicPr>
        <p:blipFill rotWithShape="1">
          <a:blip r:embed="rId3">
            <a:alphaModFix/>
          </a:blip>
          <a:srcRect l="2667" t="4877" r="2173" b="7384"/>
          <a:stretch/>
        </p:blipFill>
        <p:spPr>
          <a:xfrm>
            <a:off x="3190331" y="1601838"/>
            <a:ext cx="1561463" cy="623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6" descr="NYCE | Certificación, Verificación, Normalizació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2461" y="1528935"/>
            <a:ext cx="1948822" cy="595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6" descr="Certified ScrumMaster® (CSM) Workshop in English - Agile Journe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74531" y="1373138"/>
            <a:ext cx="1264425" cy="1134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6" descr="Managing the Test Te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57052" y="1071599"/>
            <a:ext cx="1626355" cy="125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79228" y="1601838"/>
            <a:ext cx="1764544" cy="545961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6"/>
          <p:cNvSpPr txBox="1">
            <a:spLocks noGrp="1"/>
          </p:cNvSpPr>
          <p:nvPr>
            <p:ph type="sldNum" idx="12"/>
          </p:nvPr>
        </p:nvSpPr>
        <p:spPr>
          <a:xfrm>
            <a:off x="10897499" y="6354762"/>
            <a:ext cx="1080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6</a:t>
            </a:fld>
            <a:endParaRPr/>
          </a:p>
        </p:txBody>
      </p:sp>
      <p:grpSp>
        <p:nvGrpSpPr>
          <p:cNvPr id="313" name="Google Shape;313;p6"/>
          <p:cNvGrpSpPr/>
          <p:nvPr/>
        </p:nvGrpSpPr>
        <p:grpSpPr>
          <a:xfrm>
            <a:off x="106588" y="329607"/>
            <a:ext cx="983540" cy="677763"/>
            <a:chOff x="1335389" y="2070352"/>
            <a:chExt cx="983540" cy="677763"/>
          </a:xfrm>
        </p:grpSpPr>
        <p:sp>
          <p:nvSpPr>
            <p:cNvPr id="314" name="Google Shape;314;p6"/>
            <p:cNvSpPr/>
            <p:nvPr/>
          </p:nvSpPr>
          <p:spPr>
            <a:xfrm>
              <a:off x="1335389" y="2070352"/>
              <a:ext cx="983540" cy="677763"/>
            </a:xfrm>
            <a:custGeom>
              <a:avLst/>
              <a:gdLst/>
              <a:ahLst/>
              <a:cxnLst/>
              <a:rect l="l" t="t" r="r" b="b"/>
              <a:pathLst>
                <a:path w="3980015" h="1542406" extrusionOk="0">
                  <a:moveTo>
                    <a:pt x="0" y="0"/>
                  </a:moveTo>
                  <a:lnTo>
                    <a:pt x="3980015" y="0"/>
                  </a:lnTo>
                  <a:lnTo>
                    <a:pt x="3980015" y="1542406"/>
                  </a:lnTo>
                  <a:lnTo>
                    <a:pt x="0" y="1542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13775" tIns="113775" rIns="113775" bIns="1137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Gill Sans"/>
                <a:buNone/>
              </a:pPr>
              <a:endParaRPr sz="1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15" name="Google Shape;315;p6" descr="Icono de Reingeniería Generic black outline"/>
            <p:cNvPicPr preferRelativeResize="0"/>
            <p:nvPr/>
          </p:nvPicPr>
          <p:blipFill rotWithShape="1">
            <a:blip r:embed="rId8">
              <a:alphaModFix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1521159" y="2103233"/>
              <a:ext cx="612000" cy="612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6" name="Google Shape;316;p6"/>
          <p:cNvGrpSpPr/>
          <p:nvPr/>
        </p:nvGrpSpPr>
        <p:grpSpPr>
          <a:xfrm>
            <a:off x="204789" y="2667192"/>
            <a:ext cx="2842786" cy="2842786"/>
            <a:chOff x="1457" y="678275"/>
            <a:chExt cx="2842786" cy="2842786"/>
          </a:xfrm>
        </p:grpSpPr>
        <p:sp>
          <p:nvSpPr>
            <p:cNvPr id="317" name="Google Shape;317;p6"/>
            <p:cNvSpPr/>
            <p:nvPr/>
          </p:nvSpPr>
          <p:spPr>
            <a:xfrm>
              <a:off x="1457" y="678275"/>
              <a:ext cx="2842786" cy="2842786"/>
            </a:xfrm>
            <a:prstGeom prst="ellipse">
              <a:avLst/>
            </a:prstGeom>
            <a:solidFill>
              <a:schemeClr val="accent5">
                <a:alpha val="49803"/>
              </a:schemeClr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Gill Sans MT" panose="020B0502020104020203" pitchFamily="34" charset="77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18" name="Google Shape;318;p6"/>
            <p:cNvSpPr txBox="1"/>
            <p:nvPr/>
          </p:nvSpPr>
          <p:spPr>
            <a:xfrm>
              <a:off x="313503" y="1094591"/>
              <a:ext cx="1997185" cy="2010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6425" tIns="25400" rIns="156425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Twentieth Century"/>
                <a:buNone/>
              </a:pPr>
              <a:r>
                <a:rPr lang="es-MX" sz="2000">
                  <a:solidFill>
                    <a:schemeClr val="dk1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Todos los productos se orientan a las seguridad y a la  confidencialidad de datos</a:t>
              </a:r>
              <a:endParaRPr>
                <a:latin typeface="Gill Sans MT" panose="020B0502020104020203" pitchFamily="34" charset="77"/>
              </a:endParaRPr>
            </a:p>
          </p:txBody>
        </p:sp>
      </p:grpSp>
      <p:grpSp>
        <p:nvGrpSpPr>
          <p:cNvPr id="319" name="Google Shape;319;p6"/>
          <p:cNvGrpSpPr/>
          <p:nvPr/>
        </p:nvGrpSpPr>
        <p:grpSpPr>
          <a:xfrm>
            <a:off x="2400378" y="2667192"/>
            <a:ext cx="2842786" cy="2842786"/>
            <a:chOff x="2275687" y="678275"/>
            <a:chExt cx="2842786" cy="2842786"/>
          </a:xfrm>
        </p:grpSpPr>
        <p:sp>
          <p:nvSpPr>
            <p:cNvPr id="320" name="Google Shape;320;p6"/>
            <p:cNvSpPr/>
            <p:nvPr/>
          </p:nvSpPr>
          <p:spPr>
            <a:xfrm>
              <a:off x="2275687" y="678275"/>
              <a:ext cx="2842786" cy="2842786"/>
            </a:xfrm>
            <a:prstGeom prst="ellipse">
              <a:avLst/>
            </a:prstGeom>
            <a:solidFill>
              <a:srgbClr val="0F89EA">
                <a:alpha val="49803"/>
              </a:srgbClr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Gill Sans MT" panose="020B0502020104020203" pitchFamily="34" charset="77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21" name="Google Shape;321;p6"/>
            <p:cNvSpPr txBox="1"/>
            <p:nvPr/>
          </p:nvSpPr>
          <p:spPr>
            <a:xfrm>
              <a:off x="2783374" y="1094591"/>
              <a:ext cx="1827413" cy="2010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6425" tIns="25400" rIns="156425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Twentieth Century"/>
                <a:buNone/>
              </a:pPr>
              <a:r>
                <a:rPr lang="es-MX" sz="2000">
                  <a:solidFill>
                    <a:schemeClr val="dk1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La metodología de proyectos de PMI es la que se utiliza para el seguimiento y control de los proyectos</a:t>
              </a:r>
              <a:endParaRPr>
                <a:latin typeface="Gill Sans MT" panose="020B0502020104020203" pitchFamily="34" charset="77"/>
              </a:endParaRPr>
            </a:p>
          </p:txBody>
        </p:sp>
      </p:grpSp>
      <p:grpSp>
        <p:nvGrpSpPr>
          <p:cNvPr id="322" name="Google Shape;322;p6"/>
          <p:cNvGrpSpPr/>
          <p:nvPr/>
        </p:nvGrpSpPr>
        <p:grpSpPr>
          <a:xfrm>
            <a:off x="4674607" y="2667192"/>
            <a:ext cx="2842786" cy="2842786"/>
            <a:chOff x="4549916" y="678275"/>
            <a:chExt cx="2842786" cy="2842786"/>
          </a:xfrm>
        </p:grpSpPr>
        <p:sp>
          <p:nvSpPr>
            <p:cNvPr id="323" name="Google Shape;323;p6"/>
            <p:cNvSpPr/>
            <p:nvPr/>
          </p:nvSpPr>
          <p:spPr>
            <a:xfrm>
              <a:off x="4549916" y="678275"/>
              <a:ext cx="2842786" cy="2842786"/>
            </a:xfrm>
            <a:prstGeom prst="ellipse">
              <a:avLst/>
            </a:prstGeom>
            <a:solidFill>
              <a:srgbClr val="326DE1">
                <a:alpha val="49803"/>
              </a:srgbClr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Gill Sans MT" panose="020B0502020104020203" pitchFamily="34" charset="77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24" name="Google Shape;324;p6"/>
            <p:cNvSpPr txBox="1"/>
            <p:nvPr/>
          </p:nvSpPr>
          <p:spPr>
            <a:xfrm>
              <a:off x="5057603" y="1094591"/>
              <a:ext cx="1827413" cy="2010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6425" tIns="25400" rIns="156425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Twentieth Century"/>
                <a:buNone/>
              </a:pPr>
              <a:r>
                <a:rPr lang="es-MX" sz="2000">
                  <a:solidFill>
                    <a:schemeClr val="dk1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El desarrollo se realiza utilizando la metodologia ágil SCRUM</a:t>
              </a:r>
              <a:endParaRPr>
                <a:latin typeface="Gill Sans MT" panose="020B0502020104020203" pitchFamily="34" charset="77"/>
              </a:endParaRPr>
            </a:p>
          </p:txBody>
        </p:sp>
      </p:grpSp>
      <p:grpSp>
        <p:nvGrpSpPr>
          <p:cNvPr id="325" name="Google Shape;325;p6"/>
          <p:cNvGrpSpPr/>
          <p:nvPr/>
        </p:nvGrpSpPr>
        <p:grpSpPr>
          <a:xfrm>
            <a:off x="6948836" y="2667192"/>
            <a:ext cx="2842786" cy="2842786"/>
            <a:chOff x="6824145" y="678275"/>
            <a:chExt cx="2842786" cy="2842786"/>
          </a:xfrm>
        </p:grpSpPr>
        <p:sp>
          <p:nvSpPr>
            <p:cNvPr id="326" name="Google Shape;326;p6"/>
            <p:cNvSpPr/>
            <p:nvPr/>
          </p:nvSpPr>
          <p:spPr>
            <a:xfrm>
              <a:off x="6824145" y="678275"/>
              <a:ext cx="2842786" cy="2842786"/>
            </a:xfrm>
            <a:prstGeom prst="ellipse">
              <a:avLst/>
            </a:prstGeom>
            <a:solidFill>
              <a:srgbClr val="5566D7">
                <a:alpha val="49803"/>
              </a:srgbClr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Gill Sans MT" panose="020B0502020104020203" pitchFamily="34" charset="77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27" name="Google Shape;327;p6"/>
            <p:cNvSpPr txBox="1"/>
            <p:nvPr/>
          </p:nvSpPr>
          <p:spPr>
            <a:xfrm>
              <a:off x="7331832" y="1094591"/>
              <a:ext cx="1827413" cy="2010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6425" tIns="25400" rIns="156425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Twentieth Century"/>
                <a:buNone/>
              </a:pPr>
              <a:r>
                <a:rPr lang="es-MX" sz="2000">
                  <a:solidFill>
                    <a:schemeClr val="dk1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El testing de las aplicaciones se realiza con la metodología de ISTQB</a:t>
              </a:r>
              <a:endParaRPr>
                <a:latin typeface="Gill Sans MT" panose="020B0502020104020203" pitchFamily="34" charset="77"/>
              </a:endParaRPr>
            </a:p>
          </p:txBody>
        </p:sp>
      </p:grpSp>
      <p:grpSp>
        <p:nvGrpSpPr>
          <p:cNvPr id="328" name="Google Shape;328;p6"/>
          <p:cNvGrpSpPr/>
          <p:nvPr/>
        </p:nvGrpSpPr>
        <p:grpSpPr>
          <a:xfrm>
            <a:off x="9223065" y="2681150"/>
            <a:ext cx="2842786" cy="2842786"/>
            <a:chOff x="9098374" y="692233"/>
            <a:chExt cx="2842786" cy="2842786"/>
          </a:xfrm>
        </p:grpSpPr>
        <p:sp>
          <p:nvSpPr>
            <p:cNvPr id="329" name="Google Shape;329;p6"/>
            <p:cNvSpPr/>
            <p:nvPr/>
          </p:nvSpPr>
          <p:spPr>
            <a:xfrm>
              <a:off x="9098374" y="692233"/>
              <a:ext cx="2842786" cy="2842786"/>
            </a:xfrm>
            <a:prstGeom prst="ellipse">
              <a:avLst/>
            </a:prstGeom>
            <a:solidFill>
              <a:srgbClr val="7F77D0">
                <a:alpha val="49803"/>
              </a:srgbClr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Gill Sans MT" panose="020B0502020104020203" pitchFamily="34" charset="77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30" name="Google Shape;330;p6"/>
            <p:cNvSpPr txBox="1"/>
            <p:nvPr/>
          </p:nvSpPr>
          <p:spPr>
            <a:xfrm>
              <a:off x="9606061" y="1108549"/>
              <a:ext cx="1827413" cy="2010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6425" tIns="25400" rIns="156425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Twentieth Century"/>
                <a:buNone/>
              </a:pPr>
              <a:r>
                <a:rPr lang="es-MX" sz="2000">
                  <a:solidFill>
                    <a:schemeClr val="dk1"/>
                  </a:solidFill>
                  <a:latin typeface="Gill Sans MT" panose="020B0502020104020203" pitchFamily="34" charset="77"/>
                  <a:ea typeface="Twentieth Century"/>
                  <a:cs typeface="Twentieth Century"/>
                  <a:sym typeface="Twentieth Century"/>
                </a:rPr>
                <a:t>Los procesos de la empresa se realizan bajo el estándar de ISO 9001</a:t>
              </a:r>
              <a:endParaRPr>
                <a:latin typeface="Gill Sans MT" panose="020B0502020104020203" pitchFamily="34" charset="77"/>
              </a:endParaRPr>
            </a:p>
          </p:txBody>
        </p:sp>
      </p:grpSp>
      <p:pic>
        <p:nvPicPr>
          <p:cNvPr id="331" name="Google Shape;331;p6" descr="Qué es el sello &quot;PYME Innovadora&quot;? ✔️ Beneficios de invertir en I+D"/>
          <p:cNvPicPr preferRelativeResize="0"/>
          <p:nvPr/>
        </p:nvPicPr>
        <p:blipFill rotWithShape="1">
          <a:blip r:embed="rId10">
            <a:alphaModFix/>
          </a:blip>
          <a:srcRect l="24663" t="6364" r="26173" b="11440"/>
          <a:stretch/>
        </p:blipFill>
        <p:spPr>
          <a:xfrm>
            <a:off x="6769810" y="5416996"/>
            <a:ext cx="917048" cy="1149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6" descr="Directiva NIS2 | Guía completa con Casos Reales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350574" y="5787659"/>
            <a:ext cx="1383351" cy="726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6" descr="Datos101 Cumple La ISO 27001, Ley De Proteccion Y Seguridad De Datos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132216" y="5613295"/>
            <a:ext cx="993320" cy="953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6" descr="Noticia ENAC - | ENAC, Entidad Nacional de Acreditación"/>
          <p:cNvPicPr preferRelativeResize="0"/>
          <p:nvPr/>
        </p:nvPicPr>
        <p:blipFill rotWithShape="1">
          <a:blip r:embed="rId13">
            <a:alphaModFix/>
          </a:blip>
          <a:srcRect l="7634" t="23379" r="8304" b="15596"/>
          <a:stretch/>
        </p:blipFill>
        <p:spPr>
          <a:xfrm>
            <a:off x="8682147" y="5639644"/>
            <a:ext cx="1841771" cy="859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7"/>
          <p:cNvSpPr/>
          <p:nvPr/>
        </p:nvSpPr>
        <p:spPr>
          <a:xfrm>
            <a:off x="679000" y="509550"/>
            <a:ext cx="10740000" cy="58389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Gill Sans MT" panose="020B0502020104020203" pitchFamily="34" charset="77"/>
              <a:ea typeface="Gill Sans"/>
              <a:cs typeface="Gill Sans"/>
              <a:sym typeface="Gill Sans"/>
            </a:endParaRPr>
          </a:p>
        </p:txBody>
      </p:sp>
      <p:sp>
        <p:nvSpPr>
          <p:cNvPr id="340" name="Google Shape;340;p7"/>
          <p:cNvSpPr/>
          <p:nvPr/>
        </p:nvSpPr>
        <p:spPr>
          <a:xfrm>
            <a:off x="150966" y="4823882"/>
            <a:ext cx="3367737" cy="1395525"/>
          </a:xfrm>
          <a:prstGeom prst="rect">
            <a:avLst/>
          </a:prstGeom>
          <a:solidFill>
            <a:schemeClr val="dk2">
              <a:alpha val="6745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</a:pPr>
            <a:r>
              <a:rPr lang="es-MX" sz="1300" b="1" i="0" u="none" strike="noStrike" cap="none" dirty="0">
                <a:solidFill>
                  <a:schemeClr val="lt2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+ 4M USD de facturación promedio anual.</a:t>
            </a:r>
            <a:endParaRPr sz="1300" b="1" i="0" u="none" strike="noStrike" cap="none" dirty="0">
              <a:solidFill>
                <a:srgbClr val="000000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  <a:p>
            <a:pPr marL="228600" marR="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</a:pPr>
            <a:r>
              <a:rPr lang="es-MX" sz="1300" b="1" i="0" u="none" strike="noStrike" cap="none" dirty="0">
                <a:solidFill>
                  <a:schemeClr val="lt2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0 Endeudamiento externo (Capital Propio).</a:t>
            </a:r>
            <a:endParaRPr dirty="0">
              <a:latin typeface="Gill Sans MT" panose="020B0502020104020203" pitchFamily="34" charset="77"/>
            </a:endParaRPr>
          </a:p>
          <a:p>
            <a:pPr marL="228600" marR="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</a:pPr>
            <a:r>
              <a:rPr lang="es-MX" sz="1300" b="1" dirty="0">
                <a:solidFill>
                  <a:schemeClr val="lt2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+ 50 colaboradores</a:t>
            </a:r>
            <a:endParaRPr sz="1300" b="1" i="0" u="none" strike="noStrike" cap="none" dirty="0">
              <a:solidFill>
                <a:srgbClr val="000000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  <a:p>
            <a:pPr marL="228600" marR="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</a:pPr>
            <a:r>
              <a:rPr lang="es-MX" sz="1300" b="1" i="0" u="none" strike="noStrike" cap="none" dirty="0">
                <a:solidFill>
                  <a:schemeClr val="lt2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+ 1000 clientes.</a:t>
            </a:r>
            <a:endParaRPr sz="1300" b="1" i="0" u="none" strike="noStrike" cap="none" dirty="0">
              <a:solidFill>
                <a:srgbClr val="000000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  <a:p>
            <a:pPr marL="228600" marR="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</a:pPr>
            <a:r>
              <a:rPr lang="es-MX" sz="1300" b="1" i="0" u="none" strike="noStrike" cap="none" dirty="0">
                <a:solidFill>
                  <a:schemeClr val="lt2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+ 1</a:t>
            </a:r>
            <a:r>
              <a:rPr lang="es-MX" sz="1300" b="1" dirty="0">
                <a:solidFill>
                  <a:schemeClr val="lt2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8</a:t>
            </a:r>
            <a:r>
              <a:rPr lang="es-MX" sz="1300" b="1" i="0" u="none" strike="noStrike" cap="none" dirty="0">
                <a:solidFill>
                  <a:schemeClr val="lt2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 años de vida.</a:t>
            </a:r>
            <a:endParaRPr sz="1300" b="1" i="0" u="none" strike="noStrike" cap="none" dirty="0">
              <a:solidFill>
                <a:srgbClr val="000000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41" name="Google Shape;341;p7"/>
          <p:cNvSpPr txBox="1"/>
          <p:nvPr/>
        </p:nvSpPr>
        <p:spPr>
          <a:xfrm>
            <a:off x="11046372" y="6356350"/>
            <a:ext cx="9354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s-MX" sz="1800" b="0" i="0" u="none" strike="noStrike" cap="none">
                <a:solidFill>
                  <a:schemeClr val="dk1"/>
                </a:solidFill>
                <a:latin typeface="Gill Sans MT" panose="020B0502020104020203" pitchFamily="34" charset="77"/>
                <a:ea typeface="Gill Sans"/>
                <a:cs typeface="Gill Sans"/>
                <a:sym typeface="Gill Sans"/>
              </a:rPr>
              <a:t>7</a:t>
            </a:fld>
            <a:endParaRPr sz="1800" b="0" i="0" u="none" strike="noStrike" cap="none">
              <a:solidFill>
                <a:schemeClr val="dk1"/>
              </a:solidFill>
              <a:latin typeface="Gill Sans MT" panose="020B0502020104020203" pitchFamily="34" charset="77"/>
              <a:ea typeface="Gill Sans"/>
              <a:cs typeface="Gill Sans"/>
              <a:sym typeface="Gill Sans"/>
            </a:endParaRPr>
          </a:p>
        </p:txBody>
      </p:sp>
      <p:pic>
        <p:nvPicPr>
          <p:cNvPr id="342" name="Google Shape;342;p7" descr="http://consulmex.sre.gob.mx/frankfurt/images/mexico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60049" y="2979502"/>
            <a:ext cx="577487" cy="356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7" descr="Ver bandera de de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84619" y="3336503"/>
            <a:ext cx="538643" cy="347874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7"/>
          <p:cNvSpPr txBox="1"/>
          <p:nvPr/>
        </p:nvSpPr>
        <p:spPr>
          <a:xfrm>
            <a:off x="309611" y="3352044"/>
            <a:ext cx="2379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MX" sz="1600" b="0" i="0" u="none" strike="noStrike" cap="none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2007 – Ciudad de México</a:t>
            </a:r>
            <a:endParaRPr sz="1400" b="0" i="0" u="none" strike="noStrike" cap="none">
              <a:solidFill>
                <a:srgbClr val="000000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45" name="Google Shape;345;p7"/>
          <p:cNvSpPr/>
          <p:nvPr/>
        </p:nvSpPr>
        <p:spPr>
          <a:xfrm flipH="1">
            <a:off x="2703282" y="3485187"/>
            <a:ext cx="136500" cy="127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ill Sans MT" panose="020B0502020104020203" pitchFamily="34" charset="77"/>
              <a:ea typeface="Gill Sans"/>
              <a:cs typeface="Gill Sans"/>
              <a:sym typeface="Gill Sans"/>
            </a:endParaRPr>
          </a:p>
        </p:txBody>
      </p:sp>
      <p:sp>
        <p:nvSpPr>
          <p:cNvPr id="346" name="Google Shape;346;p7"/>
          <p:cNvSpPr txBox="1"/>
          <p:nvPr/>
        </p:nvSpPr>
        <p:spPr>
          <a:xfrm>
            <a:off x="3303694" y="3768031"/>
            <a:ext cx="232959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MX" sz="1600" b="0" i="0" u="none" strike="noStrike" cap="none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2014 – San José</a:t>
            </a:r>
            <a:endParaRPr sz="1400" b="0" i="0" u="none" strike="noStrike" cap="none">
              <a:solidFill>
                <a:srgbClr val="000000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47" name="Google Shape;347;p7"/>
          <p:cNvSpPr/>
          <p:nvPr/>
        </p:nvSpPr>
        <p:spPr>
          <a:xfrm flipH="1">
            <a:off x="3231962" y="3873538"/>
            <a:ext cx="136500" cy="127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ill Sans MT" panose="020B0502020104020203" pitchFamily="34" charset="77"/>
              <a:ea typeface="Gill Sans"/>
              <a:cs typeface="Gill Sans"/>
              <a:sym typeface="Gill Sans"/>
            </a:endParaRPr>
          </a:p>
        </p:txBody>
      </p:sp>
      <p:pic>
        <p:nvPicPr>
          <p:cNvPr id="348" name="Google Shape;348;p7" descr="Bandera de Indi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02317" y="3127334"/>
            <a:ext cx="538643" cy="314537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7"/>
          <p:cNvSpPr/>
          <p:nvPr/>
        </p:nvSpPr>
        <p:spPr>
          <a:xfrm flipH="1">
            <a:off x="8265817" y="3616384"/>
            <a:ext cx="136500" cy="127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ill Sans MT" panose="020B0502020104020203" pitchFamily="34" charset="77"/>
              <a:ea typeface="Gill Sans"/>
              <a:cs typeface="Gill Sans"/>
              <a:sym typeface="Gill Sans"/>
            </a:endParaRPr>
          </a:p>
        </p:txBody>
      </p:sp>
      <p:sp>
        <p:nvSpPr>
          <p:cNvPr id="350" name="Google Shape;350;p7"/>
          <p:cNvSpPr txBox="1"/>
          <p:nvPr/>
        </p:nvSpPr>
        <p:spPr>
          <a:xfrm>
            <a:off x="8341897" y="3515568"/>
            <a:ext cx="22191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MX" sz="1600" b="0" i="0" u="none" strike="noStrike" cap="none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2021 – Mysore</a:t>
            </a:r>
            <a:endParaRPr sz="1400" b="0" i="0" u="none" strike="noStrike" cap="none">
              <a:solidFill>
                <a:srgbClr val="000000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51" name="Google Shape;351;p7"/>
          <p:cNvSpPr txBox="1">
            <a:spLocks noGrp="1"/>
          </p:cNvSpPr>
          <p:nvPr>
            <p:ph type="sldNum" idx="12"/>
          </p:nvPr>
        </p:nvSpPr>
        <p:spPr>
          <a:xfrm>
            <a:off x="10897499" y="6354762"/>
            <a:ext cx="1080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None/>
            </a:pPr>
            <a:fld id="{00000000-1234-1234-1234-123412341234}" type="slidenum">
              <a:rPr lang="es-MX">
                <a:latin typeface="Gill Sans MT" panose="020B0502020104020203" pitchFamily="34" charset="77"/>
              </a:rPr>
              <a:t>7</a:t>
            </a:fld>
            <a:endParaRPr>
              <a:latin typeface="Gill Sans MT" panose="020B0502020104020203" pitchFamily="34" charset="77"/>
            </a:endParaRPr>
          </a:p>
        </p:txBody>
      </p:sp>
      <p:sp>
        <p:nvSpPr>
          <p:cNvPr id="352" name="Google Shape;352;p7"/>
          <p:cNvSpPr txBox="1">
            <a:spLocks noGrp="1"/>
          </p:cNvSpPr>
          <p:nvPr>
            <p:ph type="title"/>
          </p:nvPr>
        </p:nvSpPr>
        <p:spPr>
          <a:xfrm>
            <a:off x="1163782" y="436425"/>
            <a:ext cx="9868394" cy="83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es-MX" dirty="0">
                <a:latin typeface="Gill Sans MT" panose="020B0502020104020203" pitchFamily="34" charset="77"/>
              </a:rPr>
              <a:t>PRESENCIA REGIONAL</a:t>
            </a:r>
            <a:endParaRPr dirty="0">
              <a:latin typeface="Gill Sans MT" panose="020B0502020104020203" pitchFamily="34" charset="77"/>
            </a:endParaRPr>
          </a:p>
        </p:txBody>
      </p:sp>
      <p:pic>
        <p:nvPicPr>
          <p:cNvPr id="356" name="Google Shape;356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02991" y="4823882"/>
            <a:ext cx="737050" cy="779854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7"/>
          <p:cNvSpPr/>
          <p:nvPr/>
        </p:nvSpPr>
        <p:spPr>
          <a:xfrm flipH="1">
            <a:off x="3806455" y="5584332"/>
            <a:ext cx="136500" cy="127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ill Sans MT" panose="020B0502020104020203" pitchFamily="34" charset="77"/>
              <a:ea typeface="Gill Sans"/>
              <a:cs typeface="Gill Sans"/>
              <a:sym typeface="Gill Sans"/>
            </a:endParaRPr>
          </a:p>
        </p:txBody>
      </p:sp>
      <p:sp>
        <p:nvSpPr>
          <p:cNvPr id="358" name="Google Shape;358;p7"/>
          <p:cNvSpPr txBox="1"/>
          <p:nvPr/>
        </p:nvSpPr>
        <p:spPr>
          <a:xfrm>
            <a:off x="3882535" y="5483516"/>
            <a:ext cx="22191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MX" sz="1600" b="0" i="0" u="none" strike="noStrike" cap="none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2017 – Buenos Aires</a:t>
            </a:r>
            <a:endParaRPr sz="1400" b="0" i="0" u="none" strike="noStrike" cap="none">
              <a:solidFill>
                <a:srgbClr val="000000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59" name="Google Shape;359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75830" y="5052023"/>
            <a:ext cx="561519" cy="35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7" descr="Mapa con áreas de noche y día | Sol luna, Mapa del mundo, Calendario de  fases lunares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984859" y="5377203"/>
            <a:ext cx="2416991" cy="1208496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7"/>
          <p:cNvSpPr txBox="1"/>
          <p:nvPr/>
        </p:nvSpPr>
        <p:spPr>
          <a:xfrm>
            <a:off x="7754465" y="5023943"/>
            <a:ext cx="8082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7 x 24</a:t>
            </a:r>
            <a:endParaRPr>
              <a:latin typeface="Gill Sans MT" panose="020B0502020104020203" pitchFamily="34" charset="77"/>
            </a:endParaRPr>
          </a:p>
        </p:txBody>
      </p:sp>
      <p:pic>
        <p:nvPicPr>
          <p:cNvPr id="368" name="Google Shape;368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10">
            <a:alphaModFix/>
          </a:blip>
          <a:srcRect/>
          <a:stretch/>
        </p:blipFill>
        <p:spPr>
          <a:xfrm>
            <a:off x="890901" y="2223816"/>
            <a:ext cx="1012058" cy="108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949597" y="2781034"/>
            <a:ext cx="1012058" cy="108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983401" y="2360075"/>
            <a:ext cx="1007600" cy="10856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313;p6">
            <a:extLst>
              <a:ext uri="{FF2B5EF4-FFF2-40B4-BE49-F238E27FC236}">
                <a16:creationId xmlns:a16="http://schemas.microsoft.com/office/drawing/2014/main" id="{A085342E-820F-4457-3C76-8C8F505860AE}"/>
              </a:ext>
            </a:extLst>
          </p:cNvPr>
          <p:cNvGrpSpPr/>
          <p:nvPr/>
        </p:nvGrpSpPr>
        <p:grpSpPr>
          <a:xfrm>
            <a:off x="106588" y="329607"/>
            <a:ext cx="983540" cy="677763"/>
            <a:chOff x="1335389" y="2070352"/>
            <a:chExt cx="983540" cy="677763"/>
          </a:xfrm>
        </p:grpSpPr>
        <p:sp>
          <p:nvSpPr>
            <p:cNvPr id="3" name="Google Shape;314;p6">
              <a:extLst>
                <a:ext uri="{FF2B5EF4-FFF2-40B4-BE49-F238E27FC236}">
                  <a16:creationId xmlns:a16="http://schemas.microsoft.com/office/drawing/2014/main" id="{B7B79181-B10B-2A6C-AA52-259C970CBB2C}"/>
                </a:ext>
              </a:extLst>
            </p:cNvPr>
            <p:cNvSpPr/>
            <p:nvPr/>
          </p:nvSpPr>
          <p:spPr>
            <a:xfrm>
              <a:off x="1335389" y="2070352"/>
              <a:ext cx="983540" cy="677763"/>
            </a:xfrm>
            <a:custGeom>
              <a:avLst/>
              <a:gdLst/>
              <a:ahLst/>
              <a:cxnLst/>
              <a:rect l="l" t="t" r="r" b="b"/>
              <a:pathLst>
                <a:path w="3980015" h="1542406" extrusionOk="0">
                  <a:moveTo>
                    <a:pt x="0" y="0"/>
                  </a:moveTo>
                  <a:lnTo>
                    <a:pt x="3980015" y="0"/>
                  </a:lnTo>
                  <a:lnTo>
                    <a:pt x="3980015" y="1542406"/>
                  </a:lnTo>
                  <a:lnTo>
                    <a:pt x="0" y="1542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13775" tIns="113775" rIns="113775" bIns="1137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Gill Sans"/>
                <a:buNone/>
              </a:pPr>
              <a:endParaRPr sz="1400" b="0" i="0" u="none" strike="noStrike" cap="none">
                <a:solidFill>
                  <a:schemeClr val="dk2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" name="Google Shape;315;p6" descr="Icono de Reingeniería Generic black outline">
              <a:extLst>
                <a:ext uri="{FF2B5EF4-FFF2-40B4-BE49-F238E27FC236}">
                  <a16:creationId xmlns:a16="http://schemas.microsoft.com/office/drawing/2014/main" id="{56DD8CD8-BE32-035F-881E-9B0F1DF4B7C9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1521159" y="2103233"/>
              <a:ext cx="612000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55945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9"/>
          <p:cNvSpPr txBox="1">
            <a:spLocks noGrp="1"/>
          </p:cNvSpPr>
          <p:nvPr>
            <p:ph type="body" idx="1"/>
          </p:nvPr>
        </p:nvSpPr>
        <p:spPr>
          <a:xfrm>
            <a:off x="531243" y="1259984"/>
            <a:ext cx="10846683" cy="1770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s-MX">
                <a:latin typeface="Gill Sans MT" panose="020B0502020104020203" pitchFamily="34" charset="77"/>
              </a:rPr>
              <a:t>Somos un grupo de profesionales de diferentes especialidades de las ciencias administrativas e informáticas, que brindamos servicios de consultoría de alta calidad, armonizando personas, procesos y tecnología. Nuestro modelo de consultoría está basado en proveer servicios de valor agregado que le permitan a nuestros clientes cumplir con sus metas y objetivos estratégicos. Nuestra estructura de costos administrativos asociados es menor a la de las empresas corporativas, lo cual nos permite ser más competitivos en precios y condiciones, sin afectar la calidad de los servicios.</a:t>
            </a:r>
            <a:endParaRPr>
              <a:latin typeface="Gill Sans MT" panose="020B0502020104020203" pitchFamily="34" charset="77"/>
            </a:endParaRPr>
          </a:p>
        </p:txBody>
      </p:sp>
      <p:sp>
        <p:nvSpPr>
          <p:cNvPr id="390" name="Google Shape;390;p9"/>
          <p:cNvSpPr txBox="1">
            <a:spLocks noGrp="1"/>
          </p:cNvSpPr>
          <p:nvPr>
            <p:ph type="title"/>
          </p:nvPr>
        </p:nvSpPr>
        <p:spPr>
          <a:xfrm>
            <a:off x="1163782" y="436425"/>
            <a:ext cx="9868394" cy="83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es-MX" dirty="0">
                <a:latin typeface="Gill Sans MT" panose="020B0502020104020203" pitchFamily="34" charset="77"/>
              </a:rPr>
              <a:t>¿POR QUÉ GENUINE SOLUTIONS?</a:t>
            </a:r>
            <a:endParaRPr dirty="0">
              <a:latin typeface="Gill Sans MT" panose="020B0502020104020203" pitchFamily="34" charset="77"/>
            </a:endParaRPr>
          </a:p>
        </p:txBody>
      </p:sp>
      <p:sp>
        <p:nvSpPr>
          <p:cNvPr id="391" name="Google Shape;391;p9"/>
          <p:cNvSpPr/>
          <p:nvPr/>
        </p:nvSpPr>
        <p:spPr>
          <a:xfrm>
            <a:off x="4964370" y="3124992"/>
            <a:ext cx="1983797" cy="1573235"/>
          </a:xfrm>
          <a:prstGeom prst="rect">
            <a:avLst/>
          </a:prstGeom>
          <a:solidFill>
            <a:srgbClr val="265694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220979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Gill Sans"/>
              <a:buNone/>
            </a:pPr>
            <a:endParaRPr sz="1700" b="0" i="0" u="none" strike="noStrike" cap="none">
              <a:solidFill>
                <a:srgbClr val="FEFCFF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92" name="Google Shape;392;p9"/>
          <p:cNvSpPr/>
          <p:nvPr/>
        </p:nvSpPr>
        <p:spPr>
          <a:xfrm>
            <a:off x="2749269" y="3124992"/>
            <a:ext cx="1983797" cy="1573235"/>
          </a:xfrm>
          <a:prstGeom prst="rect">
            <a:avLst/>
          </a:prstGeom>
          <a:solidFill>
            <a:srgbClr val="0593BA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220979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None/>
            </a:pPr>
            <a:endParaRPr sz="1800" b="0" i="0" u="none" strike="noStrike" cap="none">
              <a:solidFill>
                <a:srgbClr val="FEFCFF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93" name="Google Shape;393;p9"/>
          <p:cNvSpPr/>
          <p:nvPr/>
        </p:nvSpPr>
        <p:spPr>
          <a:xfrm>
            <a:off x="2749709" y="4878687"/>
            <a:ext cx="1983797" cy="1573235"/>
          </a:xfrm>
          <a:prstGeom prst="rect">
            <a:avLst/>
          </a:prstGeom>
          <a:solidFill>
            <a:srgbClr val="5C5896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220979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Gill Sans"/>
              <a:buNone/>
            </a:pPr>
            <a:endParaRPr sz="1700" b="0" i="0" u="none" strike="noStrike" cap="none">
              <a:solidFill>
                <a:srgbClr val="FEFCFF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94" name="Google Shape;394;p9"/>
          <p:cNvSpPr/>
          <p:nvPr/>
        </p:nvSpPr>
        <p:spPr>
          <a:xfrm>
            <a:off x="531244" y="4878687"/>
            <a:ext cx="1983797" cy="1573235"/>
          </a:xfrm>
          <a:prstGeom prst="rect">
            <a:avLst/>
          </a:prstGeom>
          <a:solidFill>
            <a:srgbClr val="47B2AA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220979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None/>
            </a:pPr>
            <a:endParaRPr sz="1800" b="0" i="0" u="none" strike="noStrike" cap="none">
              <a:solidFill>
                <a:srgbClr val="FEFCFF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95" name="Google Shape;395;p9"/>
          <p:cNvSpPr/>
          <p:nvPr/>
        </p:nvSpPr>
        <p:spPr>
          <a:xfrm>
            <a:off x="531245" y="3124992"/>
            <a:ext cx="1983797" cy="1573235"/>
          </a:xfrm>
          <a:prstGeom prst="rect">
            <a:avLst/>
          </a:prstGeom>
          <a:solidFill>
            <a:srgbClr val="265492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220979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None/>
            </a:pPr>
            <a:endParaRPr sz="1800" b="0" i="0" u="none" strike="noStrike" cap="none">
              <a:solidFill>
                <a:srgbClr val="FEFCFF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96" name="Google Shape;396;p9"/>
          <p:cNvSpPr/>
          <p:nvPr/>
        </p:nvSpPr>
        <p:spPr>
          <a:xfrm>
            <a:off x="7179471" y="3124992"/>
            <a:ext cx="1983797" cy="1573235"/>
          </a:xfrm>
          <a:prstGeom prst="rect">
            <a:avLst/>
          </a:prstGeom>
          <a:solidFill>
            <a:srgbClr val="0593BA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220979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97" name="Google Shape;397;p9"/>
          <p:cNvSpPr/>
          <p:nvPr/>
        </p:nvSpPr>
        <p:spPr>
          <a:xfrm>
            <a:off x="7179470" y="4878687"/>
            <a:ext cx="1983797" cy="1573235"/>
          </a:xfrm>
          <a:prstGeom prst="rect">
            <a:avLst/>
          </a:prstGeom>
          <a:solidFill>
            <a:srgbClr val="47B2AA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220979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None/>
            </a:pPr>
            <a:endParaRPr sz="1800" b="0" i="0" u="none" strike="noStrike" cap="none">
              <a:solidFill>
                <a:srgbClr val="FEFCFF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98" name="Google Shape;398;p9"/>
          <p:cNvSpPr/>
          <p:nvPr/>
        </p:nvSpPr>
        <p:spPr>
          <a:xfrm>
            <a:off x="9394130" y="4878687"/>
            <a:ext cx="1983797" cy="1573235"/>
          </a:xfrm>
          <a:prstGeom prst="rect">
            <a:avLst/>
          </a:prstGeom>
          <a:solidFill>
            <a:srgbClr val="5C5896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220979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Gill Sans"/>
              <a:buNone/>
            </a:pPr>
            <a:endParaRPr sz="1300" b="0" i="0" u="none" strike="noStrike" cap="none">
              <a:solidFill>
                <a:srgbClr val="FEFCFF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  <a:p>
            <a:pPr marL="228600" marR="220979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Gill Sans"/>
              <a:buNone/>
            </a:pPr>
            <a:endParaRPr sz="1300" b="0" i="0" u="none" strike="noStrike" cap="none">
              <a:solidFill>
                <a:srgbClr val="FEFCFF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99" name="Google Shape;399;p9"/>
          <p:cNvSpPr/>
          <p:nvPr/>
        </p:nvSpPr>
        <p:spPr>
          <a:xfrm>
            <a:off x="9394572" y="3124992"/>
            <a:ext cx="1983797" cy="1573235"/>
          </a:xfrm>
          <a:prstGeom prst="rect">
            <a:avLst/>
          </a:prstGeom>
          <a:solidFill>
            <a:srgbClr val="265492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220979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None/>
            </a:pPr>
            <a:endParaRPr sz="1800" b="0" i="0" u="none" strike="noStrike" cap="none">
              <a:solidFill>
                <a:srgbClr val="FEFCFF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  <a:p>
            <a:pPr marL="228600" marR="220979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None/>
            </a:pPr>
            <a:endParaRPr sz="1800" b="0" i="0" u="none" strike="noStrike" cap="none">
              <a:solidFill>
                <a:srgbClr val="FEFCFF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400" name="Google Shape;40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2968" y="4890604"/>
            <a:ext cx="2006600" cy="154940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9"/>
          <p:cNvSpPr txBox="1"/>
          <p:nvPr/>
        </p:nvSpPr>
        <p:spPr>
          <a:xfrm>
            <a:off x="531244" y="3326834"/>
            <a:ext cx="1983798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220979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CFF"/>
              </a:buClr>
              <a:buSzPts val="1800"/>
              <a:buFont typeface="Twentieth Century"/>
              <a:buNone/>
            </a:pPr>
            <a:r>
              <a:rPr lang="es-MX" sz="1800" i="0" u="none" strike="noStrike" cap="none">
                <a:solidFill>
                  <a:srgbClr val="FEFCFF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ALIANZAS SÓLIDAS CON PRODUCTOS  DE CALIDAD</a:t>
            </a:r>
            <a:endParaRPr sz="1800" i="0" u="none" strike="noStrike" cap="none">
              <a:solidFill>
                <a:srgbClr val="FEFCFF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02" name="Google Shape;402;p9"/>
          <p:cNvSpPr txBox="1"/>
          <p:nvPr/>
        </p:nvSpPr>
        <p:spPr>
          <a:xfrm>
            <a:off x="2749709" y="3449944"/>
            <a:ext cx="198335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>
                <a:solidFill>
                  <a:srgbClr val="FEFCFF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CAPACIDAD  CONSULTIVA DE PREVENTA</a:t>
            </a:r>
            <a:endParaRPr>
              <a:latin typeface="Gill Sans MT" panose="020B0502020104020203" pitchFamily="34" charset="77"/>
            </a:endParaRPr>
          </a:p>
        </p:txBody>
      </p:sp>
      <p:sp>
        <p:nvSpPr>
          <p:cNvPr id="403" name="Google Shape;403;p9"/>
          <p:cNvSpPr txBox="1"/>
          <p:nvPr/>
        </p:nvSpPr>
        <p:spPr>
          <a:xfrm>
            <a:off x="4949603" y="3172945"/>
            <a:ext cx="1983356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>
                <a:solidFill>
                  <a:srgbClr val="FEFCFF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FLEXIBILIDAD </a:t>
            </a:r>
            <a:endParaRPr>
              <a:latin typeface="Gill Sans MT" panose="020B0502020104020203" pitchFamily="34" charset="77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>
                <a:solidFill>
                  <a:srgbClr val="FEFCFF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EN  LA NEGOCIACIÓN </a:t>
            </a:r>
            <a:endParaRPr>
              <a:latin typeface="Gill Sans MT" panose="020B0502020104020203" pitchFamily="34" charset="77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>
                <a:solidFill>
                  <a:srgbClr val="FEFCFF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Y PRECIOS ADECUADOS</a:t>
            </a:r>
            <a:endParaRPr sz="1800">
              <a:solidFill>
                <a:schemeClr val="dk1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04" name="Google Shape;404;p9"/>
          <p:cNvSpPr txBox="1"/>
          <p:nvPr/>
        </p:nvSpPr>
        <p:spPr>
          <a:xfrm>
            <a:off x="9393219" y="3449944"/>
            <a:ext cx="198379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PRODUCTOS DE DESARROLLO PROPIO</a:t>
            </a:r>
            <a:endParaRPr>
              <a:latin typeface="Gill Sans MT" panose="020B0502020104020203" pitchFamily="34" charset="77"/>
            </a:endParaRPr>
          </a:p>
        </p:txBody>
      </p:sp>
      <p:sp>
        <p:nvSpPr>
          <p:cNvPr id="405" name="Google Shape;405;p9"/>
          <p:cNvSpPr txBox="1"/>
          <p:nvPr/>
        </p:nvSpPr>
        <p:spPr>
          <a:xfrm>
            <a:off x="531242" y="5342139"/>
            <a:ext cx="198379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220979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wentieth Century"/>
              <a:buNone/>
            </a:pPr>
            <a:r>
              <a:rPr lang="es-MX" sz="180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PRESENCIA  REGIONAL</a:t>
            </a:r>
            <a:endParaRPr>
              <a:latin typeface="Gill Sans MT" panose="020B0502020104020203" pitchFamily="34" charset="77"/>
            </a:endParaRPr>
          </a:p>
        </p:txBody>
      </p:sp>
      <p:sp>
        <p:nvSpPr>
          <p:cNvPr id="406" name="Google Shape;406;p9"/>
          <p:cNvSpPr txBox="1"/>
          <p:nvPr/>
        </p:nvSpPr>
        <p:spPr>
          <a:xfrm>
            <a:off x="2734503" y="5342139"/>
            <a:ext cx="20066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FILOSOFÍA DE  INNOVACIÓN</a:t>
            </a:r>
            <a:endParaRPr>
              <a:latin typeface="Gill Sans MT" panose="020B0502020104020203" pitchFamily="34" charset="77"/>
            </a:endParaRPr>
          </a:p>
        </p:txBody>
      </p:sp>
      <p:sp>
        <p:nvSpPr>
          <p:cNvPr id="407" name="Google Shape;407;p9"/>
          <p:cNvSpPr txBox="1"/>
          <p:nvPr/>
        </p:nvSpPr>
        <p:spPr>
          <a:xfrm>
            <a:off x="7190431" y="5203639"/>
            <a:ext cx="198379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220979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wentieth Century"/>
              <a:buNone/>
            </a:pPr>
            <a:r>
              <a:rPr lang="es-MX" sz="180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SITUACIÓN</a:t>
            </a:r>
            <a:endParaRPr>
              <a:latin typeface="Gill Sans MT" panose="020B0502020104020203" pitchFamily="34" charset="77"/>
            </a:endParaRPr>
          </a:p>
          <a:p>
            <a:pPr marL="228600" marR="220979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wentieth Century"/>
              <a:buNone/>
            </a:pPr>
            <a:r>
              <a:rPr lang="es-MX" sz="180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FINANCIERA SIN  DEUDAS</a:t>
            </a:r>
            <a:endParaRPr>
              <a:latin typeface="Gill Sans MT" panose="020B0502020104020203" pitchFamily="34" charset="77"/>
            </a:endParaRPr>
          </a:p>
        </p:txBody>
      </p:sp>
      <p:sp>
        <p:nvSpPr>
          <p:cNvPr id="408" name="Google Shape;408;p9"/>
          <p:cNvSpPr txBox="1"/>
          <p:nvPr/>
        </p:nvSpPr>
        <p:spPr>
          <a:xfrm>
            <a:off x="9405091" y="4926640"/>
            <a:ext cx="1973278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PROFESIONALES CON AMPLIA EXPERIENCIA EN CUMPLIMIENTO DE PROYECTOS </a:t>
            </a:r>
            <a:endParaRPr sz="1800">
              <a:solidFill>
                <a:schemeClr val="lt1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09" name="Google Shape;409;p9"/>
          <p:cNvSpPr txBox="1">
            <a:spLocks noGrp="1"/>
          </p:cNvSpPr>
          <p:nvPr>
            <p:ph type="sldNum" idx="12"/>
          </p:nvPr>
        </p:nvSpPr>
        <p:spPr>
          <a:xfrm>
            <a:off x="10897499" y="6354762"/>
            <a:ext cx="1080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8</a:t>
            </a:fld>
            <a:endParaRPr/>
          </a:p>
        </p:txBody>
      </p:sp>
      <p:sp>
        <p:nvSpPr>
          <p:cNvPr id="410" name="Google Shape;410;p9"/>
          <p:cNvSpPr txBox="1"/>
          <p:nvPr/>
        </p:nvSpPr>
        <p:spPr>
          <a:xfrm>
            <a:off x="7274626" y="3190634"/>
            <a:ext cx="1793487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lt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NUESTRAS CEDES EN CIUDADES DE MÉXICO Y MADRID.</a:t>
            </a:r>
            <a:endParaRPr>
              <a:latin typeface="Gill Sans MT" panose="020B0502020104020203" pitchFamily="34" charset="77"/>
            </a:endParaRPr>
          </a:p>
        </p:txBody>
      </p:sp>
      <p:grpSp>
        <p:nvGrpSpPr>
          <p:cNvPr id="2" name="Google Shape;313;p6">
            <a:extLst>
              <a:ext uri="{FF2B5EF4-FFF2-40B4-BE49-F238E27FC236}">
                <a16:creationId xmlns:a16="http://schemas.microsoft.com/office/drawing/2014/main" id="{F6E6653A-3709-BA65-0D54-305F3D1C9F76}"/>
              </a:ext>
            </a:extLst>
          </p:cNvPr>
          <p:cNvGrpSpPr/>
          <p:nvPr/>
        </p:nvGrpSpPr>
        <p:grpSpPr>
          <a:xfrm>
            <a:off x="106588" y="329607"/>
            <a:ext cx="983540" cy="677763"/>
            <a:chOff x="1335389" y="2070352"/>
            <a:chExt cx="983540" cy="677763"/>
          </a:xfrm>
        </p:grpSpPr>
        <p:sp>
          <p:nvSpPr>
            <p:cNvPr id="3" name="Google Shape;314;p6">
              <a:extLst>
                <a:ext uri="{FF2B5EF4-FFF2-40B4-BE49-F238E27FC236}">
                  <a16:creationId xmlns:a16="http://schemas.microsoft.com/office/drawing/2014/main" id="{BD4704FB-A308-D787-A999-86C4F89605DB}"/>
                </a:ext>
              </a:extLst>
            </p:cNvPr>
            <p:cNvSpPr/>
            <p:nvPr/>
          </p:nvSpPr>
          <p:spPr>
            <a:xfrm>
              <a:off x="1335389" y="2070352"/>
              <a:ext cx="983540" cy="677763"/>
            </a:xfrm>
            <a:custGeom>
              <a:avLst/>
              <a:gdLst/>
              <a:ahLst/>
              <a:cxnLst/>
              <a:rect l="l" t="t" r="r" b="b"/>
              <a:pathLst>
                <a:path w="3980015" h="1542406" extrusionOk="0">
                  <a:moveTo>
                    <a:pt x="0" y="0"/>
                  </a:moveTo>
                  <a:lnTo>
                    <a:pt x="3980015" y="0"/>
                  </a:lnTo>
                  <a:lnTo>
                    <a:pt x="3980015" y="1542406"/>
                  </a:lnTo>
                  <a:lnTo>
                    <a:pt x="0" y="1542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13775" tIns="113775" rIns="113775" bIns="1137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Gill Sans"/>
                <a:buNone/>
              </a:pPr>
              <a:endParaRPr sz="1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" name="Google Shape;315;p6" descr="Icono de Reingeniería Generic black outline">
              <a:extLst>
                <a:ext uri="{FF2B5EF4-FFF2-40B4-BE49-F238E27FC236}">
                  <a16:creationId xmlns:a16="http://schemas.microsoft.com/office/drawing/2014/main" id="{1E1FC13A-6929-9717-BCA7-644DC94480E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1521159" y="2103233"/>
              <a:ext cx="612000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Google Shape;63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70425" y="944594"/>
            <a:ext cx="7073415" cy="6068449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14"/>
          <p:cNvSpPr txBox="1">
            <a:spLocks noGrp="1"/>
          </p:cNvSpPr>
          <p:nvPr>
            <p:ph type="sldNum" idx="12"/>
          </p:nvPr>
        </p:nvSpPr>
        <p:spPr>
          <a:xfrm>
            <a:off x="10897499" y="6354762"/>
            <a:ext cx="1080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>
                <a:latin typeface="Gill Sans MT" panose="020B0502020104020203" pitchFamily="34" charset="77"/>
              </a:rPr>
              <a:t>9</a:t>
            </a:fld>
            <a:endParaRPr>
              <a:latin typeface="Gill Sans MT" panose="020B0502020104020203" pitchFamily="34" charset="77"/>
            </a:endParaRPr>
          </a:p>
        </p:txBody>
      </p:sp>
      <p:sp>
        <p:nvSpPr>
          <p:cNvPr id="639" name="Google Shape;639;p14"/>
          <p:cNvSpPr txBox="1">
            <a:spLocks noGrp="1"/>
          </p:cNvSpPr>
          <p:nvPr>
            <p:ph type="title"/>
          </p:nvPr>
        </p:nvSpPr>
        <p:spPr>
          <a:xfrm>
            <a:off x="838201" y="292844"/>
            <a:ext cx="10515600" cy="83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es-MX" dirty="0">
                <a:latin typeface="Gill Sans MT" panose="020B0502020104020203" pitchFamily="34" charset="77"/>
              </a:rPr>
              <a:t>MAPA DE PRODUCTOS PROPIOS</a:t>
            </a:r>
            <a:endParaRPr dirty="0">
              <a:latin typeface="Gill Sans MT" panose="020B0502020104020203" pitchFamily="34" charset="77"/>
            </a:endParaRPr>
          </a:p>
        </p:txBody>
      </p:sp>
      <p:sp>
        <p:nvSpPr>
          <p:cNvPr id="643" name="Google Shape;643;p14"/>
          <p:cNvSpPr txBox="1"/>
          <p:nvPr/>
        </p:nvSpPr>
        <p:spPr>
          <a:xfrm>
            <a:off x="9055822" y="1990278"/>
            <a:ext cx="2151179" cy="830997"/>
          </a:xfrm>
          <a:prstGeom prst="rect">
            <a:avLst/>
          </a:prstGeom>
          <a:solidFill>
            <a:schemeClr val="lt1">
              <a:alpha val="7372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Lectura rápida de documentos de identidad nacional y pasaportes con luz blanca con OCR de MRZ y VIZ</a:t>
            </a:r>
            <a:endParaRPr>
              <a:latin typeface="Gill Sans MT" panose="020B0502020104020203" pitchFamily="34" charset="77"/>
            </a:endParaRPr>
          </a:p>
        </p:txBody>
      </p:sp>
      <p:sp>
        <p:nvSpPr>
          <p:cNvPr id="644" name="Google Shape;644;p14"/>
          <p:cNvSpPr txBox="1"/>
          <p:nvPr/>
        </p:nvSpPr>
        <p:spPr>
          <a:xfrm>
            <a:off x="9176082" y="3171668"/>
            <a:ext cx="2927428" cy="830997"/>
          </a:xfrm>
          <a:prstGeom prst="rect">
            <a:avLst/>
          </a:prstGeom>
          <a:solidFill>
            <a:schemeClr val="lt1">
              <a:alpha val="7372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Lectura rápida y autenticación con OCR de MRZ y VIZ y 3 luces (Blanca, IR y UV) de documentos de identidad nacional y pasaportes</a:t>
            </a:r>
            <a:endParaRPr>
              <a:latin typeface="Gill Sans MT" panose="020B0502020104020203" pitchFamily="34" charset="77"/>
            </a:endParaRPr>
          </a:p>
        </p:txBody>
      </p:sp>
      <p:sp>
        <p:nvSpPr>
          <p:cNvPr id="645" name="Google Shape;645;p14"/>
          <p:cNvSpPr txBox="1"/>
          <p:nvPr/>
        </p:nvSpPr>
        <p:spPr>
          <a:xfrm>
            <a:off x="9082760" y="4481504"/>
            <a:ext cx="2016000" cy="646331"/>
          </a:xfrm>
          <a:prstGeom prst="rect">
            <a:avLst/>
          </a:prstGeom>
          <a:solidFill>
            <a:schemeClr val="lt1">
              <a:alpha val="7372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s-MX" sz="1200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Kiosco de autoservicio multimedia para operaciones de “OnBoarding” de clientes.</a:t>
            </a:r>
            <a:endParaRPr>
              <a:latin typeface="Gill Sans MT" panose="020B0502020104020203" pitchFamily="34" charset="77"/>
            </a:endParaRPr>
          </a:p>
        </p:txBody>
      </p:sp>
      <p:sp>
        <p:nvSpPr>
          <p:cNvPr id="646" name="Google Shape;646;p14"/>
          <p:cNvSpPr txBox="1"/>
          <p:nvPr/>
        </p:nvSpPr>
        <p:spPr>
          <a:xfrm>
            <a:off x="8067121" y="5635128"/>
            <a:ext cx="2016000" cy="830956"/>
          </a:xfrm>
          <a:prstGeom prst="rect">
            <a:avLst/>
          </a:prstGeom>
          <a:solidFill>
            <a:schemeClr val="lt1">
              <a:alpha val="7372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Software en la infraestructura del cliente para la lectura de documentos de identidad .</a:t>
            </a:r>
            <a:endParaRPr>
              <a:latin typeface="Gill Sans MT" panose="020B0502020104020203" pitchFamily="34" charset="77"/>
            </a:endParaRPr>
          </a:p>
        </p:txBody>
      </p:sp>
      <p:sp>
        <p:nvSpPr>
          <p:cNvPr id="647" name="Google Shape;647;p14"/>
          <p:cNvSpPr txBox="1"/>
          <p:nvPr/>
        </p:nvSpPr>
        <p:spPr>
          <a:xfrm>
            <a:off x="1064920" y="4542359"/>
            <a:ext cx="2016000" cy="1015663"/>
          </a:xfrm>
          <a:prstGeom prst="rect">
            <a:avLst/>
          </a:prstGeom>
          <a:solidFill>
            <a:schemeClr val="lt1">
              <a:alpha val="7372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Software de lectura de documentos (</a:t>
            </a:r>
            <a:r>
              <a:rPr lang="es-MX" sz="1200" i="1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comprobantes domicilio, impuestos, dictámenes jurídicos y estados de cuenta bancarios</a:t>
            </a:r>
            <a:r>
              <a:rPr lang="es-MX" sz="1200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)</a:t>
            </a:r>
            <a:endParaRPr>
              <a:latin typeface="Gill Sans MT" panose="020B0502020104020203" pitchFamily="34" charset="77"/>
            </a:endParaRPr>
          </a:p>
        </p:txBody>
      </p:sp>
      <p:sp>
        <p:nvSpPr>
          <p:cNvPr id="648" name="Google Shape;648;p14"/>
          <p:cNvSpPr txBox="1"/>
          <p:nvPr/>
        </p:nvSpPr>
        <p:spPr>
          <a:xfrm>
            <a:off x="1233300" y="6001699"/>
            <a:ext cx="3235215" cy="461665"/>
          </a:xfrm>
          <a:prstGeom prst="rect">
            <a:avLst/>
          </a:prstGeom>
          <a:solidFill>
            <a:schemeClr val="lt1">
              <a:alpha val="7372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s-MX" sz="1200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Software de control de acceso, que permite el registro de huéspedes y visitas.</a:t>
            </a:r>
            <a:endParaRPr>
              <a:latin typeface="Gill Sans MT" panose="020B0502020104020203" pitchFamily="34" charset="77"/>
            </a:endParaRPr>
          </a:p>
        </p:txBody>
      </p:sp>
      <p:sp>
        <p:nvSpPr>
          <p:cNvPr id="649" name="Google Shape;649;p14"/>
          <p:cNvSpPr txBox="1"/>
          <p:nvPr/>
        </p:nvSpPr>
        <p:spPr>
          <a:xfrm>
            <a:off x="973380" y="3250882"/>
            <a:ext cx="2016000" cy="1200288"/>
          </a:xfrm>
          <a:prstGeom prst="rect">
            <a:avLst/>
          </a:prstGeom>
          <a:solidFill>
            <a:schemeClr val="lt1">
              <a:alpha val="7372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Aplicación móvil de lectura de documentos de identidad con OCR que verifica medidas de seguridad con reconocimiento facial por biometría. </a:t>
            </a:r>
            <a:endParaRPr>
              <a:latin typeface="Gill Sans MT" panose="020B0502020104020203" pitchFamily="34" charset="77"/>
            </a:endParaRPr>
          </a:p>
        </p:txBody>
      </p:sp>
      <p:sp>
        <p:nvSpPr>
          <p:cNvPr id="650" name="Google Shape;650;p14"/>
          <p:cNvSpPr txBox="1"/>
          <p:nvPr/>
        </p:nvSpPr>
        <p:spPr>
          <a:xfrm>
            <a:off x="1062430" y="1951870"/>
            <a:ext cx="2016000" cy="1200288"/>
          </a:xfrm>
          <a:prstGeom prst="rect">
            <a:avLst/>
          </a:prstGeom>
          <a:solidFill>
            <a:schemeClr val="lt1">
              <a:alpha val="7372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 dirty="0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Software para la integración de IDBox y OCR Fast con Sistemas de Gestión Hotelera (PMS) y otros Cores de diferentes industrias</a:t>
            </a:r>
            <a:endParaRPr dirty="0">
              <a:latin typeface="Gill Sans MT" panose="020B0502020104020203" pitchFamily="34" charset="77"/>
            </a:endParaRPr>
          </a:p>
        </p:txBody>
      </p:sp>
      <p:pic>
        <p:nvPicPr>
          <p:cNvPr id="651" name="Google Shape;65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41842" y="3400481"/>
            <a:ext cx="1526922" cy="685922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14"/>
          <p:cNvSpPr txBox="1"/>
          <p:nvPr/>
        </p:nvSpPr>
        <p:spPr>
          <a:xfrm>
            <a:off x="2795536" y="1164334"/>
            <a:ext cx="1836880" cy="646331"/>
          </a:xfrm>
          <a:prstGeom prst="rect">
            <a:avLst/>
          </a:prstGeom>
          <a:solidFill>
            <a:schemeClr val="lt1">
              <a:alpha val="7372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Software y Hardware para OCR y RFID de documentos </a:t>
            </a:r>
            <a:endParaRPr>
              <a:latin typeface="Gill Sans MT" panose="020B0502020104020203" pitchFamily="34" charset="77"/>
            </a:endParaRPr>
          </a:p>
        </p:txBody>
      </p:sp>
      <p:sp>
        <p:nvSpPr>
          <p:cNvPr id="653" name="Google Shape;653;p14"/>
          <p:cNvSpPr txBox="1"/>
          <p:nvPr/>
        </p:nvSpPr>
        <p:spPr>
          <a:xfrm>
            <a:off x="5242922" y="960393"/>
            <a:ext cx="1836880" cy="646331"/>
          </a:xfrm>
          <a:prstGeom prst="rect">
            <a:avLst/>
          </a:prstGeom>
          <a:solidFill>
            <a:schemeClr val="lt1">
              <a:alpha val="7372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>
                <a:solidFill>
                  <a:schemeClr val="dk1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rPr>
              <a:t>Software para la integración de un Scanner TWAIN con y OCR Fast</a:t>
            </a:r>
            <a:endParaRPr sz="1200">
              <a:solidFill>
                <a:schemeClr val="dk1"/>
              </a:solidFill>
              <a:latin typeface="Gill Sans MT" panose="020B0502020104020203" pitchFamily="34" charset="77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654" name="Google Shape;654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02395" y="1922733"/>
            <a:ext cx="1667590" cy="39657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55" name="Google Shape;655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34325" y="1920200"/>
            <a:ext cx="1440892" cy="59607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56" name="Google Shape;656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01510" y="2795388"/>
            <a:ext cx="1085474" cy="43737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57" name="Google Shape;657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82703" y="3463715"/>
            <a:ext cx="1288735" cy="43285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58" name="Google Shape;658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221472" y="4602838"/>
            <a:ext cx="1302170" cy="43938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59" name="Google Shape;659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221472" y="5037909"/>
            <a:ext cx="1288735" cy="45617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60" name="Google Shape;660;p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520927" y="2060319"/>
            <a:ext cx="1306119" cy="33891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61" name="Google Shape;661;p1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794025" y="3165896"/>
            <a:ext cx="1288735" cy="32696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62" name="Google Shape;662;p1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520927" y="4363735"/>
            <a:ext cx="1288735" cy="44093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63" name="Google Shape;663;p1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545791" y="5535172"/>
            <a:ext cx="1288735" cy="37823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64" name="Google Shape;664;p1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836567" y="5438488"/>
            <a:ext cx="1282593" cy="46106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65" name="Google Shape;665;p1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794025" y="3513213"/>
            <a:ext cx="1288735" cy="41329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66" name="Google Shape;666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520927" y="4809824"/>
            <a:ext cx="1288735" cy="45617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67" name="Google Shape;667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839840" y="5957582"/>
            <a:ext cx="1288735" cy="45617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68" name="Google Shape;668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545791" y="5920866"/>
            <a:ext cx="1288735" cy="45617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69" name="Google Shape;669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520927" y="2401813"/>
            <a:ext cx="1288735" cy="45617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70" name="Google Shape;670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082702" y="3888740"/>
            <a:ext cx="1288735" cy="45617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2" name="Google Shape;247;p2">
            <a:extLst>
              <a:ext uri="{FF2B5EF4-FFF2-40B4-BE49-F238E27FC236}">
                <a16:creationId xmlns:a16="http://schemas.microsoft.com/office/drawing/2014/main" id="{EC8E8011-8C9C-0CE6-79A7-D44B75D31826}"/>
              </a:ext>
            </a:extLst>
          </p:cNvPr>
          <p:cNvGrpSpPr/>
          <p:nvPr/>
        </p:nvGrpSpPr>
        <p:grpSpPr>
          <a:xfrm>
            <a:off x="144120" y="179713"/>
            <a:ext cx="983540" cy="677763"/>
            <a:chOff x="1335389" y="2794404"/>
            <a:chExt cx="983540" cy="677763"/>
          </a:xfrm>
        </p:grpSpPr>
        <p:sp>
          <p:nvSpPr>
            <p:cNvPr id="3" name="Google Shape;248;p2">
              <a:extLst>
                <a:ext uri="{FF2B5EF4-FFF2-40B4-BE49-F238E27FC236}">
                  <a16:creationId xmlns:a16="http://schemas.microsoft.com/office/drawing/2014/main" id="{C6C1CFCB-194C-54AA-21A0-BC3470B22F32}"/>
                </a:ext>
              </a:extLst>
            </p:cNvPr>
            <p:cNvSpPr/>
            <p:nvPr/>
          </p:nvSpPr>
          <p:spPr>
            <a:xfrm>
              <a:off x="1335389" y="2794404"/>
              <a:ext cx="983540" cy="677763"/>
            </a:xfrm>
            <a:custGeom>
              <a:avLst/>
              <a:gdLst/>
              <a:ahLst/>
              <a:cxnLst/>
              <a:rect l="l" t="t" r="r" b="b"/>
              <a:pathLst>
                <a:path w="3980015" h="1542406" extrusionOk="0">
                  <a:moveTo>
                    <a:pt x="0" y="0"/>
                  </a:moveTo>
                  <a:lnTo>
                    <a:pt x="3980015" y="0"/>
                  </a:lnTo>
                  <a:lnTo>
                    <a:pt x="3980015" y="1542406"/>
                  </a:lnTo>
                  <a:lnTo>
                    <a:pt x="0" y="1542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13775" tIns="113775" rIns="113775" bIns="1137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Gill Sans"/>
                <a:buNone/>
              </a:pPr>
              <a:endParaRPr sz="1400" b="0" i="0" u="none" strike="noStrike" cap="none">
                <a:solidFill>
                  <a:schemeClr val="dk2"/>
                </a:solidFill>
                <a:latin typeface="Gill Sans MT" panose="020B0502020104020203" pitchFamily="34" charset="77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" name="Google Shape;249;p2" descr="Icono De Producto De Software">
              <a:extLst>
                <a:ext uri="{FF2B5EF4-FFF2-40B4-BE49-F238E27FC236}">
                  <a16:creationId xmlns:a16="http://schemas.microsoft.com/office/drawing/2014/main" id="{DD041F42-AEE2-AD21-1B26-7DC071E26753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3776" b="81531" l="4286" r="92143">
                          <a14:foregroundMark x1="52653" y1="59898" x2="52653" y2="59898"/>
                          <a14:foregroundMark x1="53980" y1="74388" x2="53980" y2="74388"/>
                          <a14:foregroundMark x1="50000" y1="69592" x2="50000" y2="69592"/>
                          <a14:foregroundMark x1="91327" y1="74388" x2="91327" y2="74388"/>
                          <a14:foregroundMark x1="74184" y1="13776" x2="74184" y2="13776"/>
                          <a14:foregroundMark x1="11327" y1="36224" x2="11327" y2="36224"/>
                          <a14:foregroundMark x1="4286" y1="33980" x2="4286" y2="33980"/>
                          <a14:foregroundMark x1="92143" y1="46327" x2="92143" y2="46327"/>
                          <a14:foregroundMark x1="34184" y1="43673" x2="34184" y2="43673"/>
                          <a14:foregroundMark x1="59184" y1="39694" x2="59184" y2="39694"/>
                          <a14:foregroundMark x1="61020" y1="39286" x2="61020" y2="39286"/>
                          <a14:foregroundMark x1="54796" y1="33980" x2="54796" y2="33980"/>
                        </a14:backgroundRemoval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 l="3121" t="10706" r="3534" b="10504"/>
            <a:stretch/>
          </p:blipFill>
          <p:spPr>
            <a:xfrm>
              <a:off x="1464627" y="2827285"/>
              <a:ext cx="725064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CLEVER &amp; SSTI PPT DEF">
      <a:dk1>
        <a:srgbClr val="183967"/>
      </a:dk1>
      <a:lt1>
        <a:srgbClr val="FFFFFF"/>
      </a:lt1>
      <a:dk2>
        <a:srgbClr val="245493"/>
      </a:dk2>
      <a:lt2>
        <a:srgbClr val="FFFFFF"/>
      </a:lt2>
      <a:accent1>
        <a:srgbClr val="5D5796"/>
      </a:accent1>
      <a:accent2>
        <a:srgbClr val="0091B8"/>
      </a:accent2>
      <a:accent3>
        <a:srgbClr val="45ADA5"/>
      </a:accent3>
      <a:accent4>
        <a:srgbClr val="50D8D1"/>
      </a:accent4>
      <a:accent5>
        <a:srgbClr val="00AEE1"/>
      </a:accent5>
      <a:accent6>
        <a:srgbClr val="8078D1"/>
      </a:accent6>
      <a:hlink>
        <a:srgbClr val="875DD6"/>
      </a:hlink>
      <a:folHlink>
        <a:srgbClr val="3377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2563</Words>
  <Application>Microsoft Macintosh PowerPoint</Application>
  <PresentationFormat>Panorámica</PresentationFormat>
  <Paragraphs>296</Paragraphs>
  <Slides>19</Slides>
  <Notes>19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5" baseType="lpstr">
      <vt:lpstr>Arial</vt:lpstr>
      <vt:lpstr>Gill Sans</vt:lpstr>
      <vt:lpstr>Twentieth Century</vt:lpstr>
      <vt:lpstr>Calibri</vt:lpstr>
      <vt:lpstr>Gill Sans MT</vt:lpstr>
      <vt:lpstr>1_Tema de Office</vt:lpstr>
      <vt:lpstr>Solución de Escáner y Software para lectura  con OCR de Documentos de Identidad y Pasaportes </vt:lpstr>
      <vt:lpstr>Presentación de PowerPoint</vt:lpstr>
      <vt:lpstr>INTRODUCCIÓN</vt:lpstr>
      <vt:lpstr>¿QUIÉN ES GENUINE SOLUTIONS? </vt:lpstr>
      <vt:lpstr>FILOSOFÍA DE CONSULTORA BOUTIQUE</vt:lpstr>
      <vt:lpstr>METODOLOGÍA</vt:lpstr>
      <vt:lpstr>PRESENCIA REGIONAL</vt:lpstr>
      <vt:lpstr>¿POR QUÉ GENUINE SOLUTIONS?</vt:lpstr>
      <vt:lpstr>MAPA DE PRODUCTOS PROPIOS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Solución de Escáner y Software para lectura  con OCR de Documentos de Identidad y Pasaportes </dc:title>
  <dc:creator>Diana Belen Krebs Perez</dc:creator>
  <cp:lastModifiedBy>Diana Belen Krebs</cp:lastModifiedBy>
  <cp:revision>6</cp:revision>
  <dcterms:created xsi:type="dcterms:W3CDTF">2021-02-18T01:21:11Z</dcterms:created>
  <dcterms:modified xsi:type="dcterms:W3CDTF">2025-07-25T20:20:12Z</dcterms:modified>
</cp:coreProperties>
</file>